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charts/chart1.xml" ContentType="application/vnd.openxmlformats-officedocument.drawingml.chart+xml"/>
  <Override PartName="/ppt/charts/chart2.xml" ContentType="application/vnd.openxmlformats-officedocument.drawingml.chart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 b="def" i="def"/>
      <a:tcStyle>
        <a:tcBdr/>
        <a:fill>
          <a:solidFill>
            <a:srgbClr val="E8EBF5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/Relationships>

</file>

<file path=ppt/charts/_rels/chart1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1.xlsx"/></Relationships>

</file>

<file path=ppt/charts/_rels/chart2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2.xlsx"/></Relationships>
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702445"/>
          <c:y val="0.00702445"/>
          <c:w val="0.985951"/>
          <c:h val="0.973451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868282"/>
            </a:solidFill>
            <a:ln w="6350" cap="flat">
              <a:solidFill>
                <a:srgbClr val="FFFFFF"/>
              </a:solidFill>
              <a:prstDash val="solid"/>
              <a:miter lim="800000"/>
            </a:ln>
            <a:effectLst/>
          </c:spPr>
          <c:explosion val="0"/>
          <c:dPt>
            <c:idx val="0"/>
            <c:explosion val="0"/>
            <c:spPr>
              <a:solidFill>
                <a:srgbClr val="868282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1"/>
            <c:explosion val="0"/>
            <c:spPr>
              <a:solidFill>
                <a:srgbClr val="F8E71C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2"/>
            <c:explosion val="0"/>
            <c:spPr>
              <a:solidFill>
                <a:srgbClr val="B6AD43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3"/>
            <c:explosion val="0"/>
            <c:spPr>
              <a:solidFill>
                <a:srgbClr val="555050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4"/>
            <c:explosion val="0"/>
            <c:spPr>
              <a:solidFill>
                <a:srgbClr val="958A2A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5"/>
            <c:explosion val="0"/>
            <c:spPr>
              <a:solidFill>
                <a:srgbClr val="C3BBBB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258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258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numFmt formatCode="#,##0%" sourceLinked="0"/>
              <c:txPr>
                <a:bodyPr/>
                <a:lstStyle/>
                <a:p>
                  <a:pPr>
                    <a:defRPr b="0" i="0" strike="noStrike" sz="258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numFmt formatCode="#,##0%" sourceLinked="0"/>
              <c:txPr>
                <a:bodyPr/>
                <a:lstStyle/>
                <a:p>
                  <a:pPr>
                    <a:defRPr b="0" i="0" strike="noStrike" sz="258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numFmt formatCode="#,##0%" sourceLinked="0"/>
              <c:txPr>
                <a:bodyPr/>
                <a:lstStyle/>
                <a:p>
                  <a:pPr>
                    <a:defRPr b="0" i="0" strike="noStrike" sz="258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numFmt formatCode="#,##0%" sourceLinked="0"/>
              <c:txPr>
                <a:bodyPr/>
                <a:lstStyle/>
                <a:p>
                  <a:pPr>
                    <a:defRPr b="0" i="0" strike="noStrike" sz="258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2580" u="none">
                    <a:solidFill>
                      <a:srgbClr val="000000"/>
                    </a:solidFill>
                    <a:latin typeface="Calibri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Sheet1!$B$1:$G$1</c:f>
              <c:strCache>
                <c:ptCount val="6"/>
                <c:pt idx="0">
                  <c:v>April</c:v>
                </c:pt>
                <c:pt idx="1">
                  <c:v>Mai</c:v>
                </c:pt>
                <c:pt idx="2">
                  <c:v>Juni</c:v>
                </c:pt>
                <c:pt idx="3">
                  <c:v>Juli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Sheet1!$B$2:$G$2</c:f>
              <c:numCache>
                <c:ptCount val="6"/>
                <c:pt idx="0">
                  <c:v>91.000000</c:v>
                </c:pt>
                <c:pt idx="1">
                  <c:v>76.000000</c:v>
                </c:pt>
                <c:pt idx="2">
                  <c:v>28.000000</c:v>
                </c:pt>
                <c:pt idx="3">
                  <c:v>26.000000</c:v>
                </c:pt>
                <c:pt idx="4">
                  <c:v>21.000000</c:v>
                </c:pt>
                <c:pt idx="5">
                  <c:v>18.000000</c:v>
                </c:pt>
              </c:numCache>
            </c:numRef>
          </c:val>
        </c:ser>
        <c:firstSliceAng val="0"/>
        <c:holeSize val="8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003F64"/>
            </a:solidFill>
            <a:ln w="6350" cap="flat">
              <a:solidFill>
                <a:srgbClr val="FFFFFF"/>
              </a:solidFill>
              <a:prstDash val="solid"/>
              <a:miter lim="800000"/>
            </a:ln>
            <a:effectLst/>
          </c:spPr>
          <c:explosion val="0"/>
          <c:dPt>
            <c:idx val="0"/>
            <c:explosion val="0"/>
            <c:spPr>
              <a:solidFill>
                <a:srgbClr val="003F64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1"/>
            <c:explosion val="0"/>
            <c:spPr>
              <a:solidFill>
                <a:srgbClr val="0069A5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2"/>
            <c:explosion val="0"/>
            <c:spPr>
              <a:solidFill>
                <a:srgbClr val="555050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3"/>
            <c:explosion val="0"/>
            <c:spPr>
              <a:solidFill>
                <a:srgbClr val="0069A5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4"/>
            <c:explosion val="0"/>
            <c:spPr>
              <a:solidFill>
                <a:srgbClr val="868282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Pt>
            <c:idx val="5"/>
            <c:explosion val="0"/>
            <c:spPr>
              <a:solidFill>
                <a:srgbClr val="007BC2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FFFFFF"/>
                    </a:solidFill>
                    <a:latin typeface="Calibri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Sheet1!$B$1:$G$1</c:f>
              <c:strCache>
                <c:ptCount val="6"/>
                <c:pt idx="0">
                  <c:v>April</c:v>
                </c:pt>
                <c:pt idx="1">
                  <c:v>Mai</c:v>
                </c:pt>
                <c:pt idx="2">
                  <c:v>Juni</c:v>
                </c:pt>
                <c:pt idx="3">
                  <c:v>Juli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Sheet1!$B$2:$G$2</c:f>
              <c:numCache>
                <c:ptCount val="6"/>
                <c:pt idx="0">
                  <c:v>91.000000</c:v>
                </c:pt>
                <c:pt idx="1">
                  <c:v>76.000000</c:v>
                </c:pt>
                <c:pt idx="2">
                  <c:v>28.000000</c:v>
                </c:pt>
                <c:pt idx="3">
                  <c:v>26.000000</c:v>
                </c:pt>
                <c:pt idx="4">
                  <c:v>21.000000</c:v>
                </c:pt>
                <c:pt idx="5">
                  <c:v>18.000000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Calibri"/>
        <a:ea typeface="Calibri"/>
        <a:cs typeface="Calibri"/>
        <a:sym typeface="Calibri"/>
      </a:defRPr>
    </a:lvl1pPr>
    <a:lvl2pPr indent="228600" defTabSz="457200" latinLnBrk="0">
      <a:defRPr sz="1200">
        <a:latin typeface="Calibri"/>
        <a:ea typeface="Calibri"/>
        <a:cs typeface="Calibri"/>
        <a:sym typeface="Calibri"/>
      </a:defRPr>
    </a:lvl2pPr>
    <a:lvl3pPr indent="457200" defTabSz="457200" latinLnBrk="0">
      <a:defRPr sz="1200">
        <a:latin typeface="Calibri"/>
        <a:ea typeface="Calibri"/>
        <a:cs typeface="Calibri"/>
        <a:sym typeface="Calibri"/>
      </a:defRPr>
    </a:lvl3pPr>
    <a:lvl4pPr indent="685800" defTabSz="457200" latinLnBrk="0">
      <a:defRPr sz="1200">
        <a:latin typeface="Calibri"/>
        <a:ea typeface="Calibri"/>
        <a:cs typeface="Calibri"/>
        <a:sym typeface="Calibri"/>
      </a:defRPr>
    </a:lvl4pPr>
    <a:lvl5pPr indent="914400" defTabSz="457200" latinLnBrk="0">
      <a:defRPr sz="1200">
        <a:latin typeface="Calibri"/>
        <a:ea typeface="Calibri"/>
        <a:cs typeface="Calibri"/>
        <a:sym typeface="Calibri"/>
      </a:defRPr>
    </a:lvl5pPr>
    <a:lvl6pPr indent="1143000" defTabSz="457200" latinLnBrk="0">
      <a:defRPr sz="1200">
        <a:latin typeface="Calibri"/>
        <a:ea typeface="Calibri"/>
        <a:cs typeface="Calibri"/>
        <a:sym typeface="Calibri"/>
      </a:defRPr>
    </a:lvl6pPr>
    <a:lvl7pPr indent="1371600" defTabSz="457200" latinLnBrk="0">
      <a:defRPr sz="1200">
        <a:latin typeface="Calibri"/>
        <a:ea typeface="Calibri"/>
        <a:cs typeface="Calibri"/>
        <a:sym typeface="Calibri"/>
      </a:defRPr>
    </a:lvl7pPr>
    <a:lvl8pPr indent="1600200" defTabSz="457200" latinLnBrk="0">
      <a:defRPr sz="1200">
        <a:latin typeface="Calibri"/>
        <a:ea typeface="Calibri"/>
        <a:cs typeface="Calibri"/>
        <a:sym typeface="Calibri"/>
      </a:defRPr>
    </a:lvl8pPr>
    <a:lvl9pPr indent="1828800" defTabSz="457200" latinLnBrk="0">
      <a:defRPr sz="1200">
        <a:latin typeface="Calibri"/>
        <a:ea typeface="Calibri"/>
        <a:cs typeface="Calibri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xt"/>
          <p:cNvSpPr txBox="1"/>
          <p:nvPr>
            <p:ph type="title"/>
          </p:nvPr>
        </p:nvSpPr>
        <p:spPr>
          <a:xfrm>
            <a:off x="2286000" y="1683804"/>
            <a:ext cx="13716000" cy="3581954"/>
          </a:xfrm>
          <a:prstGeom prst="rect">
            <a:avLst/>
          </a:prstGeom>
        </p:spPr>
        <p:txBody>
          <a:bodyPr anchor="b"/>
          <a:lstStyle>
            <a:lvl1pPr algn="ctr">
              <a:defRPr sz="9000"/>
            </a:lvl1pPr>
          </a:lstStyle>
          <a:p>
            <a:pPr/>
            <a:r>
              <a:t>Titeltext</a:t>
            </a:r>
          </a:p>
        </p:txBody>
      </p:sp>
      <p:sp>
        <p:nvSpPr>
          <p:cNvPr id="12" name="Textebene 1…"/>
          <p:cNvSpPr txBox="1"/>
          <p:nvPr>
            <p:ph type="body" sz="quarter" idx="1"/>
          </p:nvPr>
        </p:nvSpPr>
        <p:spPr>
          <a:xfrm>
            <a:off x="2286000" y="5403891"/>
            <a:ext cx="13716000" cy="2484027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3600"/>
            </a:lvl1pPr>
            <a:lvl2pPr marL="0" indent="685800" algn="ctr">
              <a:buSzTx/>
              <a:buFontTx/>
              <a:buNone/>
              <a:defRPr sz="3600"/>
            </a:lvl2pPr>
            <a:lvl3pPr marL="0" indent="1371600" algn="ctr">
              <a:buSzTx/>
              <a:buFontTx/>
              <a:buNone/>
              <a:defRPr sz="3600"/>
            </a:lvl3pPr>
            <a:lvl4pPr marL="0" indent="2057400" algn="ctr">
              <a:buSzTx/>
              <a:buFontTx/>
              <a:buNone/>
              <a:defRPr sz="3600"/>
            </a:lvl4pPr>
            <a:lvl5pPr marL="0" indent="2743200" algn="ctr">
              <a:buSzTx/>
              <a:buFontTx/>
              <a:buNone/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21" name="Textebene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eltext"/>
          <p:cNvSpPr txBox="1"/>
          <p:nvPr>
            <p:ph type="title"/>
          </p:nvPr>
        </p:nvSpPr>
        <p:spPr>
          <a:xfrm>
            <a:off x="1247775" y="2565004"/>
            <a:ext cx="15773400" cy="4279766"/>
          </a:xfrm>
          <a:prstGeom prst="rect">
            <a:avLst/>
          </a:prstGeom>
        </p:spPr>
        <p:txBody>
          <a:bodyPr anchor="b"/>
          <a:lstStyle>
            <a:lvl1pPr>
              <a:defRPr sz="9000"/>
            </a:lvl1pPr>
          </a:lstStyle>
          <a:p>
            <a:pPr/>
            <a:r>
              <a:t>Titeltext</a:t>
            </a:r>
          </a:p>
        </p:txBody>
      </p:sp>
      <p:sp>
        <p:nvSpPr>
          <p:cNvPr id="30" name="Textebene 1…"/>
          <p:cNvSpPr txBox="1"/>
          <p:nvPr>
            <p:ph type="body" sz="quarter" idx="1"/>
          </p:nvPr>
        </p:nvSpPr>
        <p:spPr>
          <a:xfrm>
            <a:off x="1247775" y="6885258"/>
            <a:ext cx="15773400" cy="225062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3600">
                <a:solidFill>
                  <a:srgbClr val="888888"/>
                </a:solidFill>
              </a:defRPr>
            </a:lvl1pPr>
            <a:lvl2pPr marL="0" indent="685800">
              <a:buSzTx/>
              <a:buFontTx/>
              <a:buNone/>
              <a:defRPr sz="3600">
                <a:solidFill>
                  <a:srgbClr val="888888"/>
                </a:solidFill>
              </a:defRPr>
            </a:lvl2pPr>
            <a:lvl3pPr marL="0" indent="1371600">
              <a:buSzTx/>
              <a:buFontTx/>
              <a:buNone/>
              <a:defRPr sz="3600">
                <a:solidFill>
                  <a:srgbClr val="888888"/>
                </a:solidFill>
              </a:defRPr>
            </a:lvl3pPr>
            <a:lvl4pPr marL="0" indent="2057400">
              <a:buSzTx/>
              <a:buFontTx/>
              <a:buNone/>
              <a:defRPr sz="3600">
                <a:solidFill>
                  <a:srgbClr val="888888"/>
                </a:solidFill>
              </a:defRPr>
            </a:lvl4pPr>
            <a:lvl5pPr marL="0" indent="2743200">
              <a:buSzTx/>
              <a:buFontTx/>
              <a:buNone/>
              <a:defRPr sz="3600">
                <a:solidFill>
                  <a:srgbClr val="888888"/>
                </a:solidFill>
              </a:defRPr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1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39" name="Textebene 1…"/>
          <p:cNvSpPr txBox="1"/>
          <p:nvPr>
            <p:ph type="body" sz="half" idx="1"/>
          </p:nvPr>
        </p:nvSpPr>
        <p:spPr>
          <a:xfrm>
            <a:off x="1257300" y="2738859"/>
            <a:ext cx="7772400" cy="6528016"/>
          </a:xfrm>
          <a:prstGeom prst="rect">
            <a:avLst/>
          </a:prstGeom>
        </p:spPr>
        <p:txBody>
          <a:bodyPr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0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eltext"/>
          <p:cNvSpPr txBox="1"/>
          <p:nvPr>
            <p:ph type="title"/>
          </p:nvPr>
        </p:nvSpPr>
        <p:spPr>
          <a:xfrm>
            <a:off x="1259682" y="547773"/>
            <a:ext cx="15773401" cy="1988652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48" name="Textebene 1…"/>
          <p:cNvSpPr txBox="1"/>
          <p:nvPr>
            <p:ph type="body" sz="quarter" idx="1"/>
          </p:nvPr>
        </p:nvSpPr>
        <p:spPr>
          <a:xfrm>
            <a:off x="1259682" y="2522134"/>
            <a:ext cx="7736683" cy="1236059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 sz="3600"/>
            </a:lvl1pPr>
            <a:lvl2pPr marL="0" indent="685800">
              <a:buSzTx/>
              <a:buFontTx/>
              <a:buNone/>
              <a:defRPr b="1" sz="3600"/>
            </a:lvl2pPr>
            <a:lvl3pPr marL="0" indent="1371600">
              <a:buSzTx/>
              <a:buFontTx/>
              <a:buNone/>
              <a:defRPr b="1" sz="3600"/>
            </a:lvl3pPr>
            <a:lvl4pPr marL="0" indent="2057400">
              <a:buSzTx/>
              <a:buFontTx/>
              <a:buNone/>
              <a:defRPr b="1" sz="3600"/>
            </a:lvl4pPr>
            <a:lvl5pPr marL="0" indent="2743200">
              <a:buSzTx/>
              <a:buFontTx/>
              <a:buNone/>
              <a:defRPr b="1"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9258300" y="2522134"/>
            <a:ext cx="7774783" cy="1236059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b="1" sz="3600"/>
            </a:pPr>
          </a:p>
        </p:txBody>
      </p:sp>
      <p:sp>
        <p:nvSpPr>
          <p:cNvPr id="50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58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eltext"/>
          <p:cNvSpPr txBox="1"/>
          <p:nvPr>
            <p:ph type="title"/>
          </p:nvPr>
        </p:nvSpPr>
        <p:spPr>
          <a:xfrm>
            <a:off x="1259682" y="685906"/>
            <a:ext cx="5898357" cy="2400671"/>
          </a:xfrm>
          <a:prstGeom prst="rect">
            <a:avLst/>
          </a:prstGeom>
        </p:spPr>
        <p:txBody>
          <a:bodyPr anchor="b"/>
          <a:lstStyle>
            <a:lvl1pPr>
              <a:defRPr sz="4800"/>
            </a:lvl1pPr>
          </a:lstStyle>
          <a:p>
            <a:pPr/>
            <a:r>
              <a:t>Titeltext</a:t>
            </a:r>
          </a:p>
        </p:txBody>
      </p:sp>
      <p:sp>
        <p:nvSpPr>
          <p:cNvPr id="73" name="Textebene 1…"/>
          <p:cNvSpPr txBox="1"/>
          <p:nvPr>
            <p:ph type="body" sz="half" idx="1"/>
          </p:nvPr>
        </p:nvSpPr>
        <p:spPr>
          <a:xfrm>
            <a:off x="7774782" y="1481367"/>
            <a:ext cx="9258301" cy="7311567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 marL="1077685" indent="-391885">
              <a:defRPr sz="4800"/>
            </a:lvl2pPr>
            <a:lvl3pPr marL="1828800" indent="-457200">
              <a:defRPr sz="4800"/>
            </a:lvl3pPr>
            <a:lvl4pPr marL="2606039" indent="-548639">
              <a:defRPr sz="4800"/>
            </a:lvl4pPr>
            <a:lvl5pPr marL="3291840" indent="-548640">
              <a:defRPr sz="48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4" name="Text Placeholder 3"/>
          <p:cNvSpPr/>
          <p:nvPr>
            <p:ph type="body" sz="quarter" idx="21"/>
          </p:nvPr>
        </p:nvSpPr>
        <p:spPr>
          <a:xfrm>
            <a:off x="1259682" y="3086575"/>
            <a:ext cx="5898358" cy="5718266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2400"/>
            </a:pPr>
          </a:p>
        </p:txBody>
      </p:sp>
      <p:sp>
        <p:nvSpPr>
          <p:cNvPr id="7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eltext"/>
          <p:cNvSpPr txBox="1"/>
          <p:nvPr>
            <p:ph type="title"/>
          </p:nvPr>
        </p:nvSpPr>
        <p:spPr>
          <a:xfrm>
            <a:off x="1259682" y="685906"/>
            <a:ext cx="5898357" cy="2400671"/>
          </a:xfrm>
          <a:prstGeom prst="rect">
            <a:avLst/>
          </a:prstGeom>
        </p:spPr>
        <p:txBody>
          <a:bodyPr anchor="b"/>
          <a:lstStyle>
            <a:lvl1pPr>
              <a:defRPr sz="4800"/>
            </a:lvl1pPr>
          </a:lstStyle>
          <a:p>
            <a:pPr/>
            <a:r>
              <a:t>Titeltext</a:t>
            </a:r>
          </a:p>
        </p:txBody>
      </p:sp>
      <p:sp>
        <p:nvSpPr>
          <p:cNvPr id="83" name="Picture Placeholder 2"/>
          <p:cNvSpPr/>
          <p:nvPr>
            <p:ph type="pic" sz="half" idx="21"/>
          </p:nvPr>
        </p:nvSpPr>
        <p:spPr>
          <a:xfrm>
            <a:off x="7774782" y="1481367"/>
            <a:ext cx="9258301" cy="7311567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Textebene 1…"/>
          <p:cNvSpPr txBox="1"/>
          <p:nvPr>
            <p:ph type="body" sz="quarter" idx="1"/>
          </p:nvPr>
        </p:nvSpPr>
        <p:spPr>
          <a:xfrm>
            <a:off x="1259682" y="3086575"/>
            <a:ext cx="5898357" cy="5718266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685800">
              <a:buSzTx/>
              <a:buFontTx/>
              <a:buNone/>
              <a:defRPr sz="2400"/>
            </a:lvl2pPr>
            <a:lvl3pPr marL="0" indent="1371600">
              <a:buSzTx/>
              <a:buFontTx/>
              <a:buNone/>
              <a:defRPr sz="2400"/>
            </a:lvl3pPr>
            <a:lvl4pPr marL="0" indent="2057400">
              <a:buSzTx/>
              <a:buFontTx/>
              <a:buNone/>
              <a:defRPr sz="2400"/>
            </a:lvl4pPr>
            <a:lvl5pPr marL="0" indent="2743200">
              <a:buSzTx/>
              <a:buFontTx/>
              <a:buNone/>
              <a:defRPr sz="24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xt"/>
          <p:cNvSpPr txBox="1"/>
          <p:nvPr>
            <p:ph type="title"/>
          </p:nvPr>
        </p:nvSpPr>
        <p:spPr>
          <a:xfrm>
            <a:off x="1257300" y="547773"/>
            <a:ext cx="15773400" cy="19886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Titeltext</a:t>
            </a:r>
          </a:p>
        </p:txBody>
      </p:sp>
      <p:sp>
        <p:nvSpPr>
          <p:cNvPr id="3" name="Textebene 1…"/>
          <p:cNvSpPr txBox="1"/>
          <p:nvPr>
            <p:ph type="body" idx="1"/>
          </p:nvPr>
        </p:nvSpPr>
        <p:spPr>
          <a:xfrm>
            <a:off x="1257300" y="2738859"/>
            <a:ext cx="15773400" cy="65280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" name="Foliennummer"/>
          <p:cNvSpPr txBox="1"/>
          <p:nvPr>
            <p:ph type="sldNum" sz="quarter" idx="2"/>
          </p:nvPr>
        </p:nvSpPr>
        <p:spPr>
          <a:xfrm>
            <a:off x="16694834" y="9643339"/>
            <a:ext cx="335867" cy="333089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66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342900" marR="0" indent="-3429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1085850" marR="0" indent="-40005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851660" marR="0" indent="-48006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25908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32766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39624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46482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53340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60198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1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7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4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4.png"/><Relationship Id="rId6" Type="http://schemas.openxmlformats.org/officeDocument/2006/relationships/image" Target="../media/image4.jpeg"/><Relationship Id="rId7" Type="http://schemas.openxmlformats.org/officeDocument/2006/relationships/image" Target="../media/image10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"/><Relationship Id="rId3" Type="http://schemas.openxmlformats.org/officeDocument/2006/relationships/image" Target="../media/image6.jpeg"/><Relationship Id="rId4" Type="http://schemas.openxmlformats.org/officeDocument/2006/relationships/image" Target="../media/image1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"/><Relationship Id="rId3" Type="http://schemas.openxmlformats.org/officeDocument/2006/relationships/image" Target="../media/image6.jpeg"/><Relationship Id="rId4" Type="http://schemas.openxmlformats.org/officeDocument/2006/relationships/image" Target="../media/image1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6.jpeg"/><Relationship Id="rId6" Type="http://schemas.openxmlformats.org/officeDocument/2006/relationships/image" Target="../media/image1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3" Type="http://schemas.openxmlformats.org/officeDocument/2006/relationships/image" Target="../media/image8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3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11.jpeg"/><Relationship Id="rId4" Type="http://schemas.openxmlformats.org/officeDocument/2006/relationships/image" Target="../media/image12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"/><Relationship Id="rId3" Type="http://schemas.openxmlformats.org/officeDocument/2006/relationships/image" Target="../media/image7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chart" Target="../charts/chart1.xml"/><Relationship Id="rId4" Type="http://schemas.openxmlformats.org/officeDocument/2006/relationships/chart" Target="../charts/char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banner-1571861.jpg" descr="banner-1571861.jpg"/>
          <p:cNvPicPr>
            <a:picLocks noChangeAspect="1"/>
          </p:cNvPicPr>
          <p:nvPr/>
        </p:nvPicPr>
        <p:blipFill>
          <a:blip r:embed="rId2">
            <a:alphaModFix amt="29012"/>
            <a:extLst/>
          </a:blip>
          <a:srcRect l="1193" t="10347" r="48863" b="478"/>
          <a:stretch>
            <a:fillRect/>
          </a:stretch>
        </p:blipFill>
        <p:spPr>
          <a:xfrm>
            <a:off x="23798073" y="-676672"/>
            <a:ext cx="20751619" cy="11640488"/>
          </a:xfrm>
          <a:prstGeom prst="rect">
            <a:avLst/>
          </a:prstGeom>
          <a:ln w="12700">
            <a:miter lim="400000"/>
          </a:ln>
        </p:spPr>
      </p:pic>
      <p:pic>
        <p:nvPicPr>
          <p:cNvPr id="95" name="SUM-Logo_CMYK-35mm.pdf" descr="SUM-Logo_CMYK-35mm.pdf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pic>
        <p:nvPicPr>
          <p:cNvPr id="96" name="Offerte-Titel-Pfeile.jpg" descr="Offerte-Titel-Pfeile.jpg"/>
          <p:cNvPicPr>
            <a:picLocks noChangeAspect="1"/>
          </p:cNvPicPr>
          <p:nvPr/>
        </p:nvPicPr>
        <p:blipFill>
          <a:blip r:embed="rId4">
            <a:extLst/>
          </a:blip>
          <a:srcRect l="3162" t="47681" r="3162" b="18984"/>
          <a:stretch>
            <a:fillRect/>
          </a:stretch>
        </p:blipFill>
        <p:spPr>
          <a:xfrm>
            <a:off x="-15077" y="2541024"/>
            <a:ext cx="18300253" cy="7758975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SUM-Logo_CMYK-35mm.pdf" descr="SUM-Logo_CMYK-35mm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14668" y="731231"/>
            <a:ext cx="3810001" cy="116940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0" name="Gruppieren"/>
          <p:cNvGrpSpPr/>
          <p:nvPr/>
        </p:nvGrpSpPr>
        <p:grpSpPr>
          <a:xfrm>
            <a:off x="13729237" y="8188250"/>
            <a:ext cx="4558282" cy="2375317"/>
            <a:chOff x="0" y="0"/>
            <a:chExt cx="4558281" cy="2375315"/>
          </a:xfrm>
        </p:grpSpPr>
        <p:sp>
          <p:nvSpPr>
            <p:cNvPr id="98" name="Rechteck"/>
            <p:cNvSpPr/>
            <p:nvPr/>
          </p:nvSpPr>
          <p:spPr>
            <a:xfrm>
              <a:off x="0" y="1775171"/>
              <a:ext cx="4558282" cy="353504"/>
            </a:xfrm>
            <a:prstGeom prst="rect">
              <a:avLst/>
            </a:prstGeom>
            <a:solidFill>
              <a:srgbClr val="FBE932">
                <a:alpha val="7042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99" name="Textfeld 23"/>
            <p:cNvSpPr txBox="1"/>
            <p:nvPr/>
          </p:nvSpPr>
          <p:spPr>
            <a:xfrm rot="21311303">
              <a:off x="918982" y="129469"/>
              <a:ext cx="3175938" cy="21163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ts val="4600"/>
                </a:lnSpc>
                <a:defRPr b="1" cap="all" spc="119" sz="6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ACT</a:t>
              </a:r>
            </a:p>
            <a:p>
              <a:pPr>
                <a:lnSpc>
                  <a:spcPts val="4600"/>
                </a:lnSpc>
                <a:defRPr b="1" cap="all" spc="119" sz="6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   TO</a:t>
              </a:r>
            </a:p>
            <a:p>
              <a:pPr>
                <a:lnSpc>
                  <a:spcPts val="4600"/>
                </a:lnSpc>
                <a:defRPr b="1" cap="all" spc="119" sz="6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GETHER</a:t>
              </a:r>
            </a:p>
          </p:txBody>
        </p:sp>
      </p:grpSp>
      <p:sp>
        <p:nvSpPr>
          <p:cNvPr id="101" name="Textfeld 23"/>
          <p:cNvSpPr txBox="1"/>
          <p:nvPr/>
        </p:nvSpPr>
        <p:spPr>
          <a:xfrm>
            <a:off x="736236" y="4634845"/>
            <a:ext cx="11102373" cy="3332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8400"/>
              </a:lnSpc>
              <a:defRPr spc="-79" sz="8000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>
                <a:solidFill>
                  <a:srgbClr val="FFFFFF"/>
                </a:solidFill>
              </a:rPr>
              <a:t>Verhandeln</a:t>
            </a:r>
            <a:br/>
            <a:r>
              <a:t>Zugrundeliegende     </a:t>
            </a:r>
            <a:br/>
            <a:r>
              <a:t>Mechanismen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548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banner-1571861.jpg" descr="banner-1571861.jpg"/>
          <p:cNvPicPr>
            <a:picLocks noChangeAspect="1"/>
          </p:cNvPicPr>
          <p:nvPr/>
        </p:nvPicPr>
        <p:blipFill>
          <a:blip r:embed="rId2">
            <a:alphaModFix amt="20893"/>
            <a:extLst/>
          </a:blip>
          <a:srcRect l="1193" t="10347" r="48863" b="478"/>
          <a:stretch>
            <a:fillRect/>
          </a:stretch>
        </p:blipFill>
        <p:spPr>
          <a:xfrm>
            <a:off x="21407611" y="-394947"/>
            <a:ext cx="20751620" cy="11640489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Agenda"/>
          <p:cNvSpPr txBox="1"/>
          <p:nvPr/>
        </p:nvSpPr>
        <p:spPr>
          <a:xfrm>
            <a:off x="763758" y="608879"/>
            <a:ext cx="2741728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Agenda</a:t>
            </a:r>
          </a:p>
        </p:txBody>
      </p:sp>
      <p:sp>
        <p:nvSpPr>
          <p:cNvPr id="105" name="Einführung…"/>
          <p:cNvSpPr txBox="1"/>
          <p:nvPr/>
        </p:nvSpPr>
        <p:spPr>
          <a:xfrm>
            <a:off x="4526106" y="2505819"/>
            <a:ext cx="5953458" cy="5275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Einführung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Verhandlung vorbereiten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Arbeitsbeziehung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Einführung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Verhandlung vorbereiten und das Ganze auch in einer zweiten Zeile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Arbeitsbeziehung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Abschluss</a:t>
            </a:r>
          </a:p>
        </p:txBody>
      </p:sp>
      <p:sp>
        <p:nvSpPr>
          <p:cNvPr id="106" name="01…"/>
          <p:cNvSpPr txBox="1"/>
          <p:nvPr/>
        </p:nvSpPr>
        <p:spPr>
          <a:xfrm>
            <a:off x="3293900" y="2530104"/>
            <a:ext cx="1279058" cy="54638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01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02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03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04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05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br/>
            <a:r>
              <a:t>06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b="1" spc="94" sz="47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07</a:t>
            </a:r>
          </a:p>
        </p:txBody>
      </p:sp>
      <p:sp>
        <p:nvSpPr>
          <p:cNvPr id="107" name="Joana Racine…"/>
          <p:cNvSpPr txBox="1"/>
          <p:nvPr/>
        </p:nvSpPr>
        <p:spPr>
          <a:xfrm>
            <a:off x="13630040" y="8570158"/>
            <a:ext cx="2944877" cy="1621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cap="all" spc="128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Joana Racine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Partnerin</a:t>
            </a:r>
          </a:p>
        </p:txBody>
      </p:sp>
      <p:pic>
        <p:nvPicPr>
          <p:cNvPr id="108" name="Joana-RGB.jpg" descr="Joana-RGB.jpg"/>
          <p:cNvPicPr>
            <a:picLocks noChangeAspect="1"/>
          </p:cNvPicPr>
          <p:nvPr/>
        </p:nvPicPr>
        <p:blipFill>
          <a:blip r:embed="rId3">
            <a:extLst/>
          </a:blip>
          <a:srcRect l="7897" t="9683" r="10923" b="19391"/>
          <a:stretch>
            <a:fillRect/>
          </a:stretch>
        </p:blipFill>
        <p:spPr>
          <a:xfrm>
            <a:off x="13525579" y="5602680"/>
            <a:ext cx="2733914" cy="27339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fill="norm" stroke="1" extrusionOk="0">
                <a:moveTo>
                  <a:pt x="9838" y="0"/>
                </a:moveTo>
                <a:cubicBezTo>
                  <a:pt x="7319" y="0"/>
                  <a:pt x="4803" y="1006"/>
                  <a:pt x="2881" y="3016"/>
                </a:cubicBezTo>
                <a:cubicBezTo>
                  <a:pt x="-961" y="7038"/>
                  <a:pt x="-961" y="13558"/>
                  <a:pt x="2881" y="17579"/>
                </a:cubicBezTo>
                <a:cubicBezTo>
                  <a:pt x="6724" y="21600"/>
                  <a:pt x="12954" y="21600"/>
                  <a:pt x="16797" y="17579"/>
                </a:cubicBezTo>
                <a:cubicBezTo>
                  <a:pt x="20639" y="13558"/>
                  <a:pt x="20639" y="7038"/>
                  <a:pt x="16797" y="3016"/>
                </a:cubicBezTo>
                <a:cubicBezTo>
                  <a:pt x="14875" y="1006"/>
                  <a:pt x="12356" y="0"/>
                  <a:pt x="9838" y="0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Class="entr" nodeType="afterEffect" presetSubtype="0" presetID="1" grpId="2" fill="hold">
                                  <p:stCondLst>
                                    <p:cond delay="4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07" grpId="3"/>
      <p:bldP build="whole" bldLvl="1" animBg="1" rev="0" advAuto="0" spid="108" grpId="2"/>
      <p:bldP build="whole" bldLvl="1" animBg="1" rev="0" advAuto="0" spid="10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11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12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13" name="Organisation der Verhandlung"/>
          <p:cNvSpPr txBox="1"/>
          <p:nvPr/>
        </p:nvSpPr>
        <p:spPr>
          <a:xfrm>
            <a:off x="763758" y="608879"/>
            <a:ext cx="11078998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Organisation der Verhandlung</a:t>
            </a:r>
          </a:p>
        </p:txBody>
      </p:sp>
      <p:sp>
        <p:nvSpPr>
          <p:cNvPr id="114" name="Planen…"/>
          <p:cNvSpPr txBox="1"/>
          <p:nvPr/>
        </p:nvSpPr>
        <p:spPr>
          <a:xfrm>
            <a:off x="9126345" y="2438400"/>
            <a:ext cx="8195749" cy="25742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t>Planen</a:t>
            </a:r>
            <a:endParaRPr>
              <a:solidFill>
                <a:srgbClr val="FFFFFF"/>
              </a:solidFill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Char char="▪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Aufgleisen, Vorbereitung, Durchführung, Nachbereitung</a:t>
            </a: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Char char="▪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Zuerst über den Prozess verhandeln und ihn dann ständig bewusst pflegen</a:t>
            </a: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484848"/>
              </a:buClr>
              <a:buSzPct val="90000"/>
              <a:buFont typeface="Wingdings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Höhere Qualität und Effizienz des Verhandelns</a:t>
            </a:r>
          </a:p>
        </p:txBody>
      </p:sp>
      <p:sp>
        <p:nvSpPr>
          <p:cNvPr id="115" name="Improvisieren…"/>
          <p:cNvSpPr txBox="1"/>
          <p:nvPr/>
        </p:nvSpPr>
        <p:spPr>
          <a:xfrm>
            <a:off x="9126345" y="6198509"/>
            <a:ext cx="8195749" cy="25742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t>Improvisieren</a:t>
            </a:r>
            <a:r>
              <a:rPr b="1" sz="1200"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FFFFFF"/>
              </a:solidFill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Char char="▪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Keine oder mangelnde Vorbereitung</a:t>
            </a: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Char char="▪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>
                <a:solidFill>
                  <a:srgbClr val="555050"/>
                </a:solidFill>
              </a:rPr>
              <a:t>Keine abgestimmte Planung der Vorge</a:t>
            </a:r>
            <a:r>
              <a:t>hensweise und des Gesprächsverlaufs</a:t>
            </a: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SzPct val="90000"/>
              <a:buFont typeface="Wingdings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Gesprächsverlauf völlig unvorhersehbar und oft chaotisch</a:t>
            </a:r>
          </a:p>
        </p:txBody>
      </p:sp>
      <p:sp>
        <p:nvSpPr>
          <p:cNvPr id="116" name="Linie"/>
          <p:cNvSpPr/>
          <p:nvPr/>
        </p:nvSpPr>
        <p:spPr>
          <a:xfrm flipV="1">
            <a:off x="4833477" y="3252939"/>
            <a:ext cx="3974522" cy="473144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17" name="Linie"/>
          <p:cNvSpPr/>
          <p:nvPr/>
        </p:nvSpPr>
        <p:spPr>
          <a:xfrm>
            <a:off x="4856239" y="3718567"/>
            <a:ext cx="3693105" cy="3693105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18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119" name="Organisation der Verhandlung"/>
          <p:cNvSpPr txBox="1"/>
          <p:nvPr/>
        </p:nvSpPr>
        <p:spPr>
          <a:xfrm>
            <a:off x="796472" y="2533818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Organisation der Verhandlung</a:t>
            </a:r>
          </a:p>
        </p:txBody>
      </p:sp>
      <p:sp>
        <p:nvSpPr>
          <p:cNvPr id="120" name="Arbeitsbeziehung"/>
          <p:cNvSpPr txBox="1"/>
          <p:nvPr/>
        </p:nvSpPr>
        <p:spPr>
          <a:xfrm>
            <a:off x="796472" y="3770393"/>
            <a:ext cx="3715556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Arbeitsbeziehung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Class="entr" nodeType="after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Class="entr" nodeType="afterEffect" presetSubtype="0" presetID="1" grpId="3" fill="hold">
                                  <p:stCondLst>
                                    <p:cond delay="3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Class="entr" nodeType="afterEffect" presetSubtype="0" presetID="1" grpId="4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6" grpId="3"/>
      <p:bldP build="whole" bldLvl="1" animBg="1" rev="0" advAuto="0" spid="115" grpId="2"/>
      <p:bldP build="whole" bldLvl="1" animBg="1" rev="0" advAuto="0" spid="117" grpId="4"/>
      <p:bldP build="whole" bldLvl="1" animBg="1" rev="0" advAuto="0" spid="1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548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banner-1571861.jpg" descr="banner-1571861.jpg"/>
          <p:cNvPicPr>
            <a:picLocks noChangeAspect="1"/>
          </p:cNvPicPr>
          <p:nvPr/>
        </p:nvPicPr>
        <p:blipFill>
          <a:blip r:embed="rId2">
            <a:alphaModFix amt="20893"/>
            <a:extLst/>
          </a:blip>
          <a:srcRect l="1193" t="10347" r="48863" b="478"/>
          <a:stretch>
            <a:fillRect/>
          </a:stretch>
        </p:blipFill>
        <p:spPr>
          <a:xfrm>
            <a:off x="21407611" y="-394947"/>
            <a:ext cx="20751620" cy="1164048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SUM-Logo_CMYK-35mm.pdf" descr="SUM-Logo_CMYK-35mm.pdf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24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25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26" name="Rechteck 26"/>
          <p:cNvSpPr txBox="1"/>
          <p:nvPr/>
        </p:nvSpPr>
        <p:spPr>
          <a:xfrm>
            <a:off x="44134924" y="4831232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127" name="Textfeld 23"/>
          <p:cNvSpPr txBox="1"/>
          <p:nvPr/>
        </p:nvSpPr>
        <p:spPr>
          <a:xfrm>
            <a:off x="2726388" y="4710247"/>
            <a:ext cx="12312626" cy="30048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ts val="7300"/>
              </a:lnSpc>
              <a:defRPr b="1" cap="all" spc="200" sz="10000">
                <a:solidFill>
                  <a:srgbClr val="F5E852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Aufgleisen </a:t>
            </a:r>
            <a:br/>
            <a:r>
              <a:t>der Verhandlung</a:t>
            </a:r>
          </a:p>
        </p:txBody>
      </p:sp>
      <p:sp>
        <p:nvSpPr>
          <p:cNvPr id="128" name="2"/>
          <p:cNvSpPr/>
          <p:nvPr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b="1" spc="159" sz="8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gradFill flip="none" rotWithShape="1">
          <a:gsLst>
            <a:gs pos="0">
              <a:srgbClr val="0069A5"/>
            </a:gs>
            <a:gs pos="100000">
              <a:srgbClr val="F8E71C"/>
            </a:gs>
          </a:gsLst>
          <a:lin ang="3602911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feld 23"/>
          <p:cNvSpPr txBox="1"/>
          <p:nvPr/>
        </p:nvSpPr>
        <p:spPr>
          <a:xfrm>
            <a:off x="1603965" y="2551429"/>
            <a:ext cx="16715351" cy="52857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8000"/>
              </a:lnSpc>
              <a:defRPr b="1" cap="all" spc="200" sz="100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   Verhandeln ist </a:t>
            </a:r>
            <a:br/>
            <a:r>
              <a:t>nicht die schlechteste </a:t>
            </a:r>
            <a:br/>
            <a:r>
              <a:t>   Form des </a:t>
            </a:r>
            <a:br/>
            <a:r>
              <a:t>          Handelns.</a:t>
            </a:r>
          </a:p>
        </p:txBody>
      </p:sp>
      <p:sp>
        <p:nvSpPr>
          <p:cNvPr id="131" name="William Penn Adair &quot;Will&quot; Rogers,  amerikanischer Humorist"/>
          <p:cNvSpPr txBox="1"/>
          <p:nvPr/>
        </p:nvSpPr>
        <p:spPr>
          <a:xfrm>
            <a:off x="4573604" y="7325212"/>
            <a:ext cx="7064152" cy="697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400"/>
              </a:lnSpc>
              <a:spcBef>
                <a:spcPts val="700"/>
              </a:spcBef>
              <a:defRPr spc="36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William Penn Adair "Will" Rogers, </a:t>
            </a:r>
            <a:br/>
            <a:r>
              <a:t>amerikanischer Humorist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banner-1571861.jpg" descr="banner-1571861.jpg"/>
          <p:cNvPicPr>
            <a:picLocks noChangeAspect="1"/>
          </p:cNvPicPr>
          <p:nvPr/>
        </p:nvPicPr>
        <p:blipFill>
          <a:blip r:embed="rId2">
            <a:alphaModFix amt="29012"/>
            <a:extLst/>
          </a:blip>
          <a:srcRect l="1193" t="10347" r="48863" b="478"/>
          <a:stretch>
            <a:fillRect/>
          </a:stretch>
        </p:blipFill>
        <p:spPr>
          <a:xfrm>
            <a:off x="23798073" y="-676672"/>
            <a:ext cx="20751619" cy="11640488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Aufgleisen der Verhandlung…"/>
          <p:cNvSpPr txBox="1"/>
          <p:nvPr/>
        </p:nvSpPr>
        <p:spPr>
          <a:xfrm>
            <a:off x="763758" y="608879"/>
            <a:ext cx="10159341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Aufgleisen der Verhandlung</a:t>
            </a:r>
          </a:p>
          <a:p>
            <a:pPr>
              <a:lnSpc>
                <a:spcPts val="5000"/>
              </a:lnSpc>
              <a:defRPr cap="all" spc="53" sz="5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Übung</a:t>
            </a:r>
          </a:p>
        </p:txBody>
      </p:sp>
      <p:sp>
        <p:nvSpPr>
          <p:cNvPr id="135" name="Gemeinsam bestimmen, wie die morgen stattfindende Verhandlung organisiert und strukturiert werden sollte, um sicherzustellen, dass sie möglichst produktiv sein wird.…"/>
          <p:cNvSpPr txBox="1"/>
          <p:nvPr/>
        </p:nvSpPr>
        <p:spPr>
          <a:xfrm>
            <a:off x="4520910" y="2679051"/>
            <a:ext cx="9127916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Gemeinsam bestimmen, wie die morgen stattfindende Verhandlung organisiert und strukturiert werden sollte, um sicherzustellen, dass sie möglichst produktiv sein wird.</a:t>
            </a:r>
          </a:p>
          <a:p>
            <a:pPr>
              <a:lnSpc>
                <a:spcPts val="3000"/>
              </a:lnSpc>
              <a:spcBef>
                <a:spcPts val="1900"/>
              </a:spcBef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  <a:p>
            <a:pPr>
              <a:lnSpc>
                <a:spcPts val="3000"/>
              </a:lnSpc>
              <a:spcBef>
                <a:spcPts val="2300"/>
              </a:spcBef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Vorbereitung (zwei Kleingruppen) : 5 Minuten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  <a:p>
            <a:pPr>
              <a:lnSpc>
                <a:spcPts val="3000"/>
              </a:lnSpc>
              <a:spcBef>
                <a:spcPts val="1100"/>
              </a:spcBef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Ein Flipchart-Blatt mit einer Auflistung der vereinbarten Punkte</a:t>
            </a:r>
          </a:p>
        </p:txBody>
      </p:sp>
      <p:sp>
        <p:nvSpPr>
          <p:cNvPr id="136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pic>
        <p:nvPicPr>
          <p:cNvPr id="137" name="Bild" descr="Bild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21480000">
            <a:off x="21299512" y="7751733"/>
            <a:ext cx="2188989" cy="2188988"/>
          </a:xfrm>
          <a:prstGeom prst="rect">
            <a:avLst/>
          </a:prstGeom>
          <a:ln w="12700">
            <a:miter lim="400000"/>
          </a:ln>
        </p:spPr>
      </p:pic>
      <p:sp>
        <p:nvSpPr>
          <p:cNvPr id="138" name="Aufgabe"/>
          <p:cNvSpPr txBox="1"/>
          <p:nvPr/>
        </p:nvSpPr>
        <p:spPr>
          <a:xfrm>
            <a:off x="777250" y="2703608"/>
            <a:ext cx="1226414" cy="4419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Aufgabe</a:t>
            </a:r>
          </a:p>
        </p:txBody>
      </p:sp>
      <p:sp>
        <p:nvSpPr>
          <p:cNvPr id="139" name="Zeitbudget"/>
          <p:cNvSpPr txBox="1"/>
          <p:nvPr/>
        </p:nvSpPr>
        <p:spPr>
          <a:xfrm>
            <a:off x="749269" y="4654814"/>
            <a:ext cx="1583335" cy="4419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Zeitbudget</a:t>
            </a:r>
          </a:p>
        </p:txBody>
      </p:sp>
      <p:sp>
        <p:nvSpPr>
          <p:cNvPr id="140" name="Endprodukt"/>
          <p:cNvSpPr txBox="1"/>
          <p:nvPr/>
        </p:nvSpPr>
        <p:spPr>
          <a:xfrm>
            <a:off x="700349" y="5865035"/>
            <a:ext cx="1681176" cy="4419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Endprodukt</a:t>
            </a:r>
          </a:p>
        </p:txBody>
      </p:sp>
      <p:grpSp>
        <p:nvGrpSpPr>
          <p:cNvPr id="144" name="Gruppieren"/>
          <p:cNvGrpSpPr/>
          <p:nvPr/>
        </p:nvGrpSpPr>
        <p:grpSpPr>
          <a:xfrm>
            <a:off x="761762" y="2537598"/>
            <a:ext cx="3690908" cy="3251837"/>
            <a:chOff x="0" y="0"/>
            <a:chExt cx="3690907" cy="3251835"/>
          </a:xfrm>
        </p:grpSpPr>
        <p:sp>
          <p:nvSpPr>
            <p:cNvPr id="141" name="Linie"/>
            <p:cNvSpPr/>
            <p:nvPr/>
          </p:nvSpPr>
          <p:spPr>
            <a:xfrm>
              <a:off x="0" y="0"/>
              <a:ext cx="3690908" cy="0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2" name="Linie"/>
            <p:cNvSpPr/>
            <p:nvPr/>
          </p:nvSpPr>
          <p:spPr>
            <a:xfrm>
              <a:off x="0" y="1967702"/>
              <a:ext cx="3690908" cy="1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3" name="Linie"/>
            <p:cNvSpPr/>
            <p:nvPr/>
          </p:nvSpPr>
          <p:spPr>
            <a:xfrm>
              <a:off x="0" y="3251835"/>
              <a:ext cx="3690908" cy="1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Aufgleisen der Verhandlung…"/>
          <p:cNvSpPr txBox="1"/>
          <p:nvPr/>
        </p:nvSpPr>
        <p:spPr>
          <a:xfrm>
            <a:off x="763758" y="608879"/>
            <a:ext cx="10159341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Aufgleisen der Verhandlung</a:t>
            </a:r>
          </a:p>
          <a:p>
            <a:pPr>
              <a:lnSpc>
                <a:spcPts val="5000"/>
              </a:lnSpc>
              <a:defRPr cap="all" spc="53" sz="5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Inhalte</a:t>
            </a:r>
          </a:p>
        </p:txBody>
      </p:sp>
      <p:sp>
        <p:nvSpPr>
          <p:cNvPr id="147" name="Sinn und Zweck der Verhandlung / Gemeinsame Arbeitsziele…"/>
          <p:cNvSpPr txBox="1"/>
          <p:nvPr/>
        </p:nvSpPr>
        <p:spPr>
          <a:xfrm>
            <a:off x="4526106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Sinn und Zweck der Verhandlung / Gemeinsame Arbeitsziele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Zeitplan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Zusammensetzung der Delegationen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Logistik (wo, wann usw. / Einrichtung des Raums, Sitzordnung) 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Mitzubringende Unterlagen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Arbeitsbeziehung / Spielregeln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Sprache und andere kulturelle Hürden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usw. (insbesondere andere Fragen, die man beantworten müsste, um sich vorbereiten zu können)</a:t>
            </a:r>
          </a:p>
        </p:txBody>
      </p:sp>
      <p:sp>
        <p:nvSpPr>
          <p:cNvPr id="148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2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3" name="Aufgleisen der Verhandlung…"/>
          <p:cNvSpPr txBox="1"/>
          <p:nvPr/>
        </p:nvSpPr>
        <p:spPr>
          <a:xfrm>
            <a:off x="763758" y="608879"/>
            <a:ext cx="10159341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Aufgleisen der Verhandlung</a:t>
            </a:r>
          </a:p>
          <a:p>
            <a:pPr>
              <a:lnSpc>
                <a:spcPts val="5000"/>
              </a:lnSpc>
              <a:defRPr cap="all" spc="53" sz="5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Inhalte</a:t>
            </a:r>
          </a:p>
        </p:txBody>
      </p:sp>
      <p:sp>
        <p:nvSpPr>
          <p:cNvPr id="154" name="Sinn und Zweck der Verhandlung / Gemeinsame Arbeitsziele…"/>
          <p:cNvSpPr txBox="1"/>
          <p:nvPr/>
        </p:nvSpPr>
        <p:spPr>
          <a:xfrm>
            <a:off x="4526106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Sinn und Zweck der Verhandlung / Gemeinsame Arbeitsziele</a:t>
            </a:r>
          </a:p>
          <a:p>
            <a:pPr lvl="1" marL="762000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Zeitplan</a:t>
            </a:r>
          </a:p>
          <a:p>
            <a:pPr lvl="1" marL="762000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lvl="1" marL="762000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 Themenliste und Strukturierung des Gesprächs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Mitzubringende Unterlagen</a:t>
            </a:r>
          </a:p>
          <a:p>
            <a:pPr lvl="1" marL="762000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lvl="1" marL="762000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 Themenliste und Strukturierung des Gesprächs</a:t>
            </a:r>
          </a:p>
        </p:txBody>
      </p:sp>
      <p:sp>
        <p:nvSpPr>
          <p:cNvPr id="155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9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60" name="Aufgleisen der Verhandlung…"/>
          <p:cNvSpPr txBox="1"/>
          <p:nvPr/>
        </p:nvSpPr>
        <p:spPr>
          <a:xfrm>
            <a:off x="763758" y="608879"/>
            <a:ext cx="10159341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Aufgleisen der Verhandlung</a:t>
            </a:r>
          </a:p>
          <a:p>
            <a:pPr>
              <a:lnSpc>
                <a:spcPts val="5000"/>
              </a:lnSpc>
              <a:defRPr cap="all" spc="53" sz="5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Inhalte</a:t>
            </a:r>
          </a:p>
        </p:txBody>
      </p:sp>
      <p:sp>
        <p:nvSpPr>
          <p:cNvPr id="161" name="Sinn und Zweck der Verhandlung / Gemeinsame Arbeitsziele…"/>
          <p:cNvSpPr txBox="1"/>
          <p:nvPr/>
        </p:nvSpPr>
        <p:spPr>
          <a:xfrm>
            <a:off x="4526106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Sinn und Zweck der Verhandlung / Gemeinsame Arbeitsziele</a:t>
            </a:r>
          </a:p>
          <a:p>
            <a:pPr lvl="1" marL="1143000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Zeitplan</a:t>
            </a:r>
          </a:p>
          <a:p>
            <a:pPr lvl="1" marL="1143000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lvl="1" marL="1143000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 Themenliste und Strukturierung des Gesprächs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Mitzubringende Unterlagen</a:t>
            </a:r>
          </a:p>
          <a:p>
            <a:pPr lvl="1" marL="1143000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</a:t>
            </a:r>
          </a:p>
          <a:p>
            <a:pPr lvl="1" marL="1143000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 startAt="1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Themenliste und Strukturierung des Gesprächs Themenliste und Strukturierung des Gesprächs</a:t>
            </a:r>
          </a:p>
        </p:txBody>
      </p:sp>
      <p:sp>
        <p:nvSpPr>
          <p:cNvPr id="162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Eigenständiges Handeln"/>
          <p:cNvSpPr txBox="1"/>
          <p:nvPr/>
        </p:nvSpPr>
        <p:spPr>
          <a:xfrm>
            <a:off x="763758" y="608879"/>
            <a:ext cx="8569656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Eigenständiges Handeln</a:t>
            </a:r>
          </a:p>
        </p:txBody>
      </p:sp>
      <p:sp>
        <p:nvSpPr>
          <p:cNvPr id="165" name="Konstruktive Macht…"/>
          <p:cNvSpPr txBox="1"/>
          <p:nvPr/>
        </p:nvSpPr>
        <p:spPr>
          <a:xfrm>
            <a:off x="9135667" y="2438960"/>
            <a:ext cx="8195749" cy="2180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t>Konstruktive Macht</a:t>
            </a: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Die Vorsicht, für sich selber eine echte Handlungsalternative zu entwickeln, falls die Verhandlung zu keiner Einigung führen sollte.</a:t>
            </a: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Entschlossen sein, diese als Dilemma zu erwähnen und bei Bedarf umzusetzen.</a:t>
            </a:r>
          </a:p>
        </p:txBody>
      </p:sp>
      <p:sp>
        <p:nvSpPr>
          <p:cNvPr id="166" name="Organisation der Verhandlung"/>
          <p:cNvSpPr txBox="1"/>
          <p:nvPr/>
        </p:nvSpPr>
        <p:spPr>
          <a:xfrm>
            <a:off x="796472" y="2539333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Organisation der Verhandlung</a:t>
            </a:r>
          </a:p>
        </p:txBody>
      </p:sp>
      <p:sp>
        <p:nvSpPr>
          <p:cNvPr id="167" name="Linie"/>
          <p:cNvSpPr/>
          <p:nvPr/>
        </p:nvSpPr>
        <p:spPr>
          <a:xfrm flipV="1">
            <a:off x="4852273" y="3252938"/>
            <a:ext cx="3955726" cy="1761868"/>
          </a:xfrm>
          <a:prstGeom prst="line">
            <a:avLst/>
          </a:prstGeom>
          <a:ln w="63500">
            <a:solidFill>
              <a:srgbClr val="F4F4F4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68" name="Linie"/>
          <p:cNvSpPr/>
          <p:nvPr/>
        </p:nvSpPr>
        <p:spPr>
          <a:xfrm>
            <a:off x="4839911" y="4989060"/>
            <a:ext cx="3698943" cy="2272421"/>
          </a:xfrm>
          <a:prstGeom prst="line">
            <a:avLst/>
          </a:prstGeom>
          <a:ln w="63500">
            <a:solidFill>
              <a:srgbClr val="F4F4F4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69" name="Arbeitsbeziehung"/>
          <p:cNvSpPr txBox="1"/>
          <p:nvPr/>
        </p:nvSpPr>
        <p:spPr>
          <a:xfrm>
            <a:off x="796472" y="3775908"/>
            <a:ext cx="3715556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Arbeitsbeziehung</a:t>
            </a:r>
          </a:p>
        </p:txBody>
      </p:sp>
      <p:sp>
        <p:nvSpPr>
          <p:cNvPr id="170" name="Sichtweisen"/>
          <p:cNvSpPr txBox="1"/>
          <p:nvPr/>
        </p:nvSpPr>
        <p:spPr>
          <a:xfrm>
            <a:off x="810230" y="4656883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Sichtweisen</a:t>
            </a:r>
          </a:p>
        </p:txBody>
      </p:sp>
      <p:sp>
        <p:nvSpPr>
          <p:cNvPr id="171" name="Motive"/>
          <p:cNvSpPr txBox="1"/>
          <p:nvPr/>
        </p:nvSpPr>
        <p:spPr>
          <a:xfrm>
            <a:off x="810230" y="5530943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Motive</a:t>
            </a:r>
          </a:p>
        </p:txBody>
      </p:sp>
      <p:sp>
        <p:nvSpPr>
          <p:cNvPr id="172" name="Wertschöpfung"/>
          <p:cNvSpPr txBox="1"/>
          <p:nvPr/>
        </p:nvSpPr>
        <p:spPr>
          <a:xfrm>
            <a:off x="810230" y="6418832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Wertschöpfung</a:t>
            </a:r>
          </a:p>
        </p:txBody>
      </p:sp>
      <p:sp>
        <p:nvSpPr>
          <p:cNvPr id="173" name="Eigenständiges Handeln"/>
          <p:cNvSpPr txBox="1"/>
          <p:nvPr/>
        </p:nvSpPr>
        <p:spPr>
          <a:xfrm>
            <a:off x="810230" y="7306721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Eigenständiges Handeln</a:t>
            </a:r>
          </a:p>
        </p:txBody>
      </p:sp>
      <p:sp>
        <p:nvSpPr>
          <p:cNvPr id="174" name="Destruktive Macht…"/>
          <p:cNvSpPr txBox="1"/>
          <p:nvPr/>
        </p:nvSpPr>
        <p:spPr>
          <a:xfrm>
            <a:off x="9126345" y="6435591"/>
            <a:ext cx="8195749" cy="1418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t>Destruktive Macht</a:t>
            </a: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Die Fähigkeit, die andere Partei zu zwingen, nachzugeben.</a:t>
            </a: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Taktiken: Drohung, Manipulation, vollendete Tatsachen usw.</a:t>
            </a:r>
          </a:p>
        </p:txBody>
      </p:sp>
      <p:sp>
        <p:nvSpPr>
          <p:cNvPr id="175" name="Linie"/>
          <p:cNvSpPr/>
          <p:nvPr/>
        </p:nvSpPr>
        <p:spPr>
          <a:xfrm>
            <a:off x="4930063" y="3935101"/>
            <a:ext cx="3905747" cy="39721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285" fill="norm" stroke="1" extrusionOk="0">
                <a:moveTo>
                  <a:pt x="21600" y="16760"/>
                </a:moveTo>
                <a:cubicBezTo>
                  <a:pt x="21454" y="19560"/>
                  <a:pt x="18118" y="21198"/>
                  <a:pt x="15523" y="19744"/>
                </a:cubicBezTo>
                <a:cubicBezTo>
                  <a:pt x="14483" y="19161"/>
                  <a:pt x="13877" y="18132"/>
                  <a:pt x="13494" y="17048"/>
                </a:cubicBezTo>
                <a:cubicBezTo>
                  <a:pt x="12207" y="13399"/>
                  <a:pt x="13610" y="9405"/>
                  <a:pt x="12150" y="5908"/>
                </a:cubicBezTo>
                <a:cubicBezTo>
                  <a:pt x="11389" y="4086"/>
                  <a:pt x="10039" y="2648"/>
                  <a:pt x="8417" y="1645"/>
                </a:cubicBezTo>
                <a:cubicBezTo>
                  <a:pt x="6027" y="168"/>
                  <a:pt x="3010" y="-402"/>
                  <a:pt x="0" y="298"/>
                </a:cubicBezTo>
              </a:path>
            </a:pathLst>
          </a:custGeom>
          <a:ln w="63500">
            <a:solidFill>
              <a:srgbClr val="FA001A"/>
            </a:solidFill>
            <a:custDash>
              <a:ds d="200000" sp="200000"/>
            </a:custDash>
            <a:miter lim="400000"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76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pic>
        <p:nvPicPr>
          <p:cNvPr id="177" name="Bild" descr="Bil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628304" y="720900"/>
            <a:ext cx="1647837" cy="164783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Bild" descr="Bild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548556" y="8194834"/>
            <a:ext cx="1807333" cy="18073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Class="entr" nodeType="after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Class="entr" nodeType="afterEffect" presetSubtype="0" presetID="1" grpId="3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Class="entr" nodeType="afterEffect" presetSubtype="0" presetID="1" grpId="4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Class="entr" nodeType="afterEffect" presetSubtype="0" presetID="1" grpId="5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Class="entr" nodeType="afterEffect" presetSubtype="0" presetID="1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Class="entr" nodeType="afterEffect" presetSubtype="0" presetID="1" grpId="7" fill="hold">
                                  <p:stCondLst>
                                    <p:cond delay="8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7" grpId="5"/>
      <p:bldP build="whole" bldLvl="1" animBg="1" rev="0" advAuto="0" spid="165" grpId="1"/>
      <p:bldP build="whole" bldLvl="1" animBg="1" rev="0" advAuto="0" spid="174" grpId="2"/>
      <p:bldP build="whole" bldLvl="1" animBg="1" rev="0" advAuto="0" spid="168" grpId="6"/>
      <p:bldP build="whole" bldLvl="1" animBg="1" rev="0" advAuto="0" spid="178" grpId="4"/>
      <p:bldP build="whole" bldLvl="1" animBg="1" rev="0" advAuto="0" spid="175" grpId="7"/>
      <p:bldP build="whole" bldLvl="1" animBg="1" rev="0" advAuto="0" spid="177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Verhandlungsprozess"/>
          <p:cNvSpPr txBox="1"/>
          <p:nvPr/>
        </p:nvSpPr>
        <p:spPr>
          <a:xfrm>
            <a:off x="763758" y="608879"/>
            <a:ext cx="7977125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Verhandlungsprozess</a:t>
            </a:r>
          </a:p>
        </p:txBody>
      </p:sp>
      <p:sp>
        <p:nvSpPr>
          <p:cNvPr id="181" name="Organisation der Verhandlung"/>
          <p:cNvSpPr txBox="1"/>
          <p:nvPr/>
        </p:nvSpPr>
        <p:spPr>
          <a:xfrm>
            <a:off x="1469572" y="3608704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Organisation der Verhandlung</a:t>
            </a:r>
          </a:p>
        </p:txBody>
      </p:sp>
      <p:sp>
        <p:nvSpPr>
          <p:cNvPr id="182" name="Linie"/>
          <p:cNvSpPr/>
          <p:nvPr/>
        </p:nvSpPr>
        <p:spPr>
          <a:xfrm>
            <a:off x="5375767" y="4090669"/>
            <a:ext cx="1529265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83" name="Arbeitsbeziehung"/>
          <p:cNvSpPr txBox="1"/>
          <p:nvPr/>
        </p:nvSpPr>
        <p:spPr>
          <a:xfrm>
            <a:off x="7095672" y="3602760"/>
            <a:ext cx="3715555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Arbeitsbeziehung</a:t>
            </a:r>
          </a:p>
        </p:txBody>
      </p:sp>
      <p:sp>
        <p:nvSpPr>
          <p:cNvPr id="184" name="Sichtweisen"/>
          <p:cNvSpPr txBox="1"/>
          <p:nvPr/>
        </p:nvSpPr>
        <p:spPr>
          <a:xfrm>
            <a:off x="12759872" y="3602760"/>
            <a:ext cx="3715555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Sichtweisen</a:t>
            </a:r>
          </a:p>
        </p:txBody>
      </p:sp>
      <p:sp>
        <p:nvSpPr>
          <p:cNvPr id="185" name="Motive"/>
          <p:cNvSpPr txBox="1"/>
          <p:nvPr/>
        </p:nvSpPr>
        <p:spPr>
          <a:xfrm>
            <a:off x="1571172" y="6291809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Motive</a:t>
            </a:r>
          </a:p>
        </p:txBody>
      </p:sp>
      <p:sp>
        <p:nvSpPr>
          <p:cNvPr id="186" name="Wertschöpfung"/>
          <p:cNvSpPr txBox="1"/>
          <p:nvPr/>
        </p:nvSpPr>
        <p:spPr>
          <a:xfrm>
            <a:off x="12721772" y="6291809"/>
            <a:ext cx="3715555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Wertschöpfung</a:t>
            </a:r>
          </a:p>
        </p:txBody>
      </p:sp>
      <p:sp>
        <p:nvSpPr>
          <p:cNvPr id="187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188" name="Eigenständiges Handeln"/>
          <p:cNvSpPr txBox="1"/>
          <p:nvPr/>
        </p:nvSpPr>
        <p:spPr>
          <a:xfrm>
            <a:off x="7057572" y="6291809"/>
            <a:ext cx="3715555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Eigenständiges Handeln</a:t>
            </a:r>
          </a:p>
        </p:txBody>
      </p:sp>
      <p:sp>
        <p:nvSpPr>
          <p:cNvPr id="189" name="Linie"/>
          <p:cNvSpPr/>
          <p:nvPr/>
        </p:nvSpPr>
        <p:spPr>
          <a:xfrm>
            <a:off x="11001867" y="4090669"/>
            <a:ext cx="1529265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90" name="Linie"/>
          <p:cNvSpPr/>
          <p:nvPr/>
        </p:nvSpPr>
        <p:spPr>
          <a:xfrm>
            <a:off x="11001867" y="6773774"/>
            <a:ext cx="1529265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91" name="Linie"/>
          <p:cNvSpPr/>
          <p:nvPr/>
        </p:nvSpPr>
        <p:spPr>
          <a:xfrm>
            <a:off x="5407517" y="6773774"/>
            <a:ext cx="1529266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92" name="Linie"/>
          <p:cNvSpPr/>
          <p:nvPr/>
        </p:nvSpPr>
        <p:spPr>
          <a:xfrm>
            <a:off x="3134330" y="4098164"/>
            <a:ext cx="13910486" cy="1910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964" y="0"/>
                </a:moveTo>
                <a:lnTo>
                  <a:pt x="21600" y="0"/>
                </a:lnTo>
                <a:lnTo>
                  <a:pt x="21600" y="10417"/>
                </a:lnTo>
                <a:lnTo>
                  <a:pt x="0" y="10417"/>
                </a:lnTo>
                <a:lnTo>
                  <a:pt x="18" y="21600"/>
                </a:lnTo>
              </a:path>
            </a:pathLst>
          </a:cu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Verhandlungsprozess"/>
          <p:cNvSpPr txBox="1"/>
          <p:nvPr/>
        </p:nvSpPr>
        <p:spPr>
          <a:xfrm>
            <a:off x="763758" y="608879"/>
            <a:ext cx="7977125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Verhandlungsprozess</a:t>
            </a:r>
          </a:p>
        </p:txBody>
      </p:sp>
      <p:sp>
        <p:nvSpPr>
          <p:cNvPr id="195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196" name="Linie"/>
          <p:cNvSpPr/>
          <p:nvPr/>
        </p:nvSpPr>
        <p:spPr>
          <a:xfrm>
            <a:off x="4822959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97" name="Motive"/>
          <p:cNvSpPr/>
          <p:nvPr/>
        </p:nvSpPr>
        <p:spPr>
          <a:xfrm rot="16200000">
            <a:off x="10293437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Motive</a:t>
            </a:r>
          </a:p>
        </p:txBody>
      </p:sp>
      <p:sp>
        <p:nvSpPr>
          <p:cNvPr id="198" name="Organisation der Verhandlung"/>
          <p:cNvSpPr/>
          <p:nvPr/>
        </p:nvSpPr>
        <p:spPr>
          <a:xfrm rot="16200000">
            <a:off x="2266802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Organisation der Verhandlung</a:t>
            </a:r>
          </a:p>
        </p:txBody>
      </p:sp>
      <p:sp>
        <p:nvSpPr>
          <p:cNvPr id="199" name="Arbeitsbeziehung"/>
          <p:cNvSpPr/>
          <p:nvPr/>
        </p:nvSpPr>
        <p:spPr>
          <a:xfrm rot="16200000">
            <a:off x="4273461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Arbeitsbeziehung</a:t>
            </a:r>
          </a:p>
        </p:txBody>
      </p:sp>
      <p:sp>
        <p:nvSpPr>
          <p:cNvPr id="200" name="Sichtweisen"/>
          <p:cNvSpPr/>
          <p:nvPr/>
        </p:nvSpPr>
        <p:spPr>
          <a:xfrm rot="16200000">
            <a:off x="6280120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Sichtweisen</a:t>
            </a:r>
          </a:p>
        </p:txBody>
      </p:sp>
      <p:sp>
        <p:nvSpPr>
          <p:cNvPr id="201" name="Sichtweisen"/>
          <p:cNvSpPr/>
          <p:nvPr/>
        </p:nvSpPr>
        <p:spPr>
          <a:xfrm rot="16200000">
            <a:off x="8286778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Sichtweisen</a:t>
            </a:r>
          </a:p>
        </p:txBody>
      </p:sp>
      <p:sp>
        <p:nvSpPr>
          <p:cNvPr id="202" name="Wertschöpfung"/>
          <p:cNvSpPr/>
          <p:nvPr/>
        </p:nvSpPr>
        <p:spPr>
          <a:xfrm rot="16200000">
            <a:off x="12300097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Wertschöpfung</a:t>
            </a:r>
          </a:p>
        </p:txBody>
      </p:sp>
      <p:sp>
        <p:nvSpPr>
          <p:cNvPr id="203" name="Linie"/>
          <p:cNvSpPr/>
          <p:nvPr/>
        </p:nvSpPr>
        <p:spPr>
          <a:xfrm>
            <a:off x="6829619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204" name="Linie"/>
          <p:cNvSpPr/>
          <p:nvPr/>
        </p:nvSpPr>
        <p:spPr>
          <a:xfrm>
            <a:off x="8836277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205" name="Linie"/>
          <p:cNvSpPr/>
          <p:nvPr/>
        </p:nvSpPr>
        <p:spPr>
          <a:xfrm>
            <a:off x="10842936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206" name="Linie"/>
          <p:cNvSpPr/>
          <p:nvPr/>
        </p:nvSpPr>
        <p:spPr>
          <a:xfrm>
            <a:off x="12849595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4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Class="entr" nodeType="afterEffect" presetSubtype="0" presetID="1" grpId="4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Class="entr" nodeType="after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Class="entr" nodeType="afterEffect" presetSubtype="0" presetID="1" grpId="6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Class="entr" nodeType="afterEffect" presetSubtype="0" presetID="1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Class="entr" nodeType="afterEffect" presetSubtype="0" presetID="1" grpId="8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Class="entr" nodeType="afterEffect" presetSubtype="0" presetID="1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Class="entr" nodeType="afterEffect" presetSubtype="0" presetID="1" grpId="10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0" grpId="4"/>
      <p:bldP build="whole" bldLvl="1" animBg="1" rev="0" advAuto="0" spid="205" grpId="7"/>
      <p:bldP build="whole" bldLvl="1" animBg="1" rev="0" advAuto="0" spid="206" grpId="9"/>
      <p:bldP build="whole" bldLvl="1" animBg="1" rev="0" advAuto="0" spid="203" grpId="3"/>
      <p:bldP build="whole" bldLvl="1" animBg="1" rev="0" advAuto="0" spid="196" grpId="1"/>
      <p:bldP build="whole" bldLvl="1" animBg="1" rev="0" advAuto="0" spid="199" grpId="2"/>
      <p:bldP build="whole" bldLvl="1" animBg="1" rev="0" advAuto="0" spid="202" grpId="10"/>
      <p:bldP build="whole" bldLvl="1" animBg="1" rev="0" advAuto="0" spid="204" grpId="5"/>
      <p:bldP build="whole" bldLvl="1" animBg="1" rev="0" advAuto="0" spid="197" grpId="8"/>
      <p:bldP build="whole" bldLvl="1" animBg="1" rev="0" advAuto="0" spid="201" grpId="6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Die vier Phasen einer  Verhandlung"/>
          <p:cNvSpPr txBox="1"/>
          <p:nvPr/>
        </p:nvSpPr>
        <p:spPr>
          <a:xfrm>
            <a:off x="763758" y="608879"/>
            <a:ext cx="7331787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Die vier Phasen einer </a:t>
            </a:r>
            <a:br/>
            <a:r>
              <a:t>Verhandlung</a:t>
            </a:r>
          </a:p>
        </p:txBody>
      </p:sp>
      <p:sp>
        <p:nvSpPr>
          <p:cNvPr id="209" name="2.…"/>
          <p:cNvSpPr txBox="1"/>
          <p:nvPr/>
        </p:nvSpPr>
        <p:spPr>
          <a:xfrm>
            <a:off x="5454672" y="4486707"/>
            <a:ext cx="2540001" cy="13195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2.</a:t>
            </a:r>
          </a:p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Vorbereitung</a:t>
            </a:r>
          </a:p>
        </p:txBody>
      </p:sp>
      <p:sp>
        <p:nvSpPr>
          <p:cNvPr id="210" name="Linie"/>
          <p:cNvSpPr/>
          <p:nvPr/>
        </p:nvSpPr>
        <p:spPr>
          <a:xfrm>
            <a:off x="3686667" y="5146472"/>
            <a:ext cx="1417811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211" name="3.…"/>
          <p:cNvSpPr txBox="1"/>
          <p:nvPr/>
        </p:nvSpPr>
        <p:spPr>
          <a:xfrm>
            <a:off x="10112871" y="4480762"/>
            <a:ext cx="2540001" cy="1319531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3.</a:t>
            </a:r>
          </a:p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Durchführung</a:t>
            </a:r>
          </a:p>
        </p:txBody>
      </p:sp>
      <p:sp>
        <p:nvSpPr>
          <p:cNvPr id="212" name="4.…"/>
          <p:cNvSpPr txBox="1"/>
          <p:nvPr/>
        </p:nvSpPr>
        <p:spPr>
          <a:xfrm>
            <a:off x="14768515" y="4480762"/>
            <a:ext cx="2545112" cy="1319531"/>
          </a:xfrm>
          <a:prstGeom prst="rect">
            <a:avLst/>
          </a:prstGeom>
          <a:solidFill>
            <a:srgbClr val="003F6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4.</a:t>
            </a:r>
          </a:p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Nachbereitung</a:t>
            </a:r>
          </a:p>
        </p:txBody>
      </p:sp>
      <p:sp>
        <p:nvSpPr>
          <p:cNvPr id="213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214" name="1.…"/>
          <p:cNvSpPr txBox="1"/>
          <p:nvPr/>
        </p:nvSpPr>
        <p:spPr>
          <a:xfrm>
            <a:off x="796472" y="4486707"/>
            <a:ext cx="2540001" cy="1319531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1.</a:t>
            </a:r>
          </a:p>
          <a:p>
            <a:pPr algn="ctr">
              <a:lnSpc>
                <a:spcPts val="2800"/>
              </a:lnSpc>
              <a:defRPr spc="88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Aufgleisen</a:t>
            </a:r>
          </a:p>
        </p:txBody>
      </p:sp>
      <p:sp>
        <p:nvSpPr>
          <p:cNvPr id="215" name="Linie"/>
          <p:cNvSpPr/>
          <p:nvPr/>
        </p:nvSpPr>
        <p:spPr>
          <a:xfrm>
            <a:off x="8344866" y="5146472"/>
            <a:ext cx="1417811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216" name="Linie"/>
          <p:cNvSpPr/>
          <p:nvPr/>
        </p:nvSpPr>
        <p:spPr>
          <a:xfrm>
            <a:off x="13003066" y="5146472"/>
            <a:ext cx="1417811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Class="entr" nodeType="afterEffect" presetSubtype="0" presetID="1" grpId="4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Class="entr" nodeType="afterEffect" presetSubtype="0" presetID="1" grpId="5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"/>
                            </p:stCondLst>
                            <p:childTnLst>
                              <p:par>
                                <p:cTn id="20" presetClass="entr" nodeType="afterEffect" presetSubtype="0" presetID="1" grpId="6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10" grpId="1"/>
      <p:bldP build="whole" bldLvl="1" animBg="1" rev="0" advAuto="0" spid="216" grpId="5"/>
      <p:bldP build="whole" bldLvl="1" animBg="1" rev="0" advAuto="0" spid="209" grpId="2"/>
      <p:bldP build="whole" bldLvl="1" animBg="1" rev="0" advAuto="0" spid="211" grpId="4"/>
      <p:bldP build="whole" bldLvl="1" animBg="1" rev="0" advAuto="0" spid="212" grpId="6"/>
      <p:bldP build="whole" bldLvl="1" animBg="1" rev="0" advAuto="0" spid="215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Zeitlicher Verlauf"/>
          <p:cNvSpPr txBox="1"/>
          <p:nvPr/>
        </p:nvSpPr>
        <p:spPr>
          <a:xfrm>
            <a:off x="763758" y="608879"/>
            <a:ext cx="6470422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Zeitlicher Verlauf</a:t>
            </a:r>
          </a:p>
        </p:txBody>
      </p:sp>
      <p:sp>
        <p:nvSpPr>
          <p:cNvPr id="220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grpSp>
        <p:nvGrpSpPr>
          <p:cNvPr id="245" name="Gruppieren"/>
          <p:cNvGrpSpPr/>
          <p:nvPr/>
        </p:nvGrpSpPr>
        <p:grpSpPr>
          <a:xfrm>
            <a:off x="2853872" y="3688079"/>
            <a:ext cx="11805220" cy="3226869"/>
            <a:chOff x="0" y="0"/>
            <a:chExt cx="11805218" cy="3226867"/>
          </a:xfrm>
        </p:grpSpPr>
        <p:sp>
          <p:nvSpPr>
            <p:cNvPr id="221" name="Linie"/>
            <p:cNvSpPr/>
            <p:nvPr/>
          </p:nvSpPr>
          <p:spPr>
            <a:xfrm>
              <a:off x="1074094" y="1265352"/>
              <a:ext cx="1521309" cy="1"/>
            </a:xfrm>
            <a:prstGeom prst="line">
              <a:avLst/>
            </a:prstGeom>
            <a:noFill/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2" name="Aufgleisen"/>
            <p:cNvSpPr txBox="1"/>
            <p:nvPr/>
          </p:nvSpPr>
          <p:spPr>
            <a:xfrm>
              <a:off x="0" y="2269287"/>
              <a:ext cx="1630199" cy="6019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pc="39" sz="2000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Aufgleisen</a:t>
              </a:r>
            </a:p>
          </p:txBody>
        </p:sp>
        <p:sp>
          <p:nvSpPr>
            <p:cNvPr id="223" name="Kreis"/>
            <p:cNvSpPr/>
            <p:nvPr/>
          </p:nvSpPr>
          <p:spPr>
            <a:xfrm>
              <a:off x="4989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  <p:sp>
          <p:nvSpPr>
            <p:cNvPr id="224" name="Linie"/>
            <p:cNvSpPr/>
            <p:nvPr/>
          </p:nvSpPr>
          <p:spPr>
            <a:xfrm>
              <a:off x="3144194" y="1265352"/>
              <a:ext cx="1508609" cy="1"/>
            </a:xfrm>
            <a:prstGeom prst="line">
              <a:avLst/>
            </a:prstGeom>
            <a:noFill/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5" name="Kreis"/>
            <p:cNvSpPr/>
            <p:nvPr/>
          </p:nvSpPr>
          <p:spPr>
            <a:xfrm>
              <a:off x="25690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  <p:sp>
          <p:nvSpPr>
            <p:cNvPr id="226" name="Linie"/>
            <p:cNvSpPr/>
            <p:nvPr/>
          </p:nvSpPr>
          <p:spPr>
            <a:xfrm>
              <a:off x="5201594" y="1265352"/>
              <a:ext cx="1417811" cy="1"/>
            </a:xfrm>
            <a:prstGeom prst="line">
              <a:avLst/>
            </a:prstGeom>
            <a:noFill/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7" name="Kreis"/>
            <p:cNvSpPr/>
            <p:nvPr/>
          </p:nvSpPr>
          <p:spPr>
            <a:xfrm>
              <a:off x="46264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  <p:sp>
          <p:nvSpPr>
            <p:cNvPr id="228" name="Vorbereiten"/>
            <p:cNvSpPr txBox="1"/>
            <p:nvPr/>
          </p:nvSpPr>
          <p:spPr>
            <a:xfrm>
              <a:off x="1968499" y="2269287"/>
              <a:ext cx="1630199" cy="6019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pc="39" sz="2000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Vorbereiten</a:t>
              </a:r>
            </a:p>
          </p:txBody>
        </p:sp>
        <p:sp>
          <p:nvSpPr>
            <p:cNvPr id="229" name="Verhandlung Teil 1"/>
            <p:cNvSpPr txBox="1"/>
            <p:nvPr/>
          </p:nvSpPr>
          <p:spPr>
            <a:xfrm>
              <a:off x="4127500" y="2269287"/>
              <a:ext cx="1824232" cy="9575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pc="39" sz="2000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Verhandlung Teil 1</a:t>
              </a:r>
            </a:p>
          </p:txBody>
        </p:sp>
        <p:sp>
          <p:nvSpPr>
            <p:cNvPr id="230" name="Kreis"/>
            <p:cNvSpPr/>
            <p:nvPr/>
          </p:nvSpPr>
          <p:spPr>
            <a:xfrm>
              <a:off x="6569527" y="946208"/>
              <a:ext cx="632344" cy="632344"/>
            </a:xfrm>
            <a:prstGeom prst="ellipse">
              <a:avLst/>
            </a:prstGeom>
            <a:solidFill>
              <a:srgbClr val="0069A5"/>
            </a:solidFill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  <p:sp>
          <p:nvSpPr>
            <p:cNvPr id="231" name="Verhandlung Teil 2"/>
            <p:cNvSpPr txBox="1"/>
            <p:nvPr/>
          </p:nvSpPr>
          <p:spPr>
            <a:xfrm>
              <a:off x="5973583" y="2269287"/>
              <a:ext cx="1824232" cy="9575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pc="39" sz="2000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Verhandlung Teil 2</a:t>
              </a:r>
            </a:p>
          </p:txBody>
        </p:sp>
        <p:sp>
          <p:nvSpPr>
            <p:cNvPr id="232" name="Kreis"/>
            <p:cNvSpPr/>
            <p:nvPr/>
          </p:nvSpPr>
          <p:spPr>
            <a:xfrm>
              <a:off x="84999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  <p:sp>
          <p:nvSpPr>
            <p:cNvPr id="233" name="Linie"/>
            <p:cNvSpPr/>
            <p:nvPr/>
          </p:nvSpPr>
          <p:spPr>
            <a:xfrm>
              <a:off x="9214794" y="1265352"/>
              <a:ext cx="1133010" cy="1"/>
            </a:xfrm>
            <a:prstGeom prst="line">
              <a:avLst/>
            </a:prstGeom>
            <a:noFill/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4" name="Verhandlung Teil 3"/>
            <p:cNvSpPr txBox="1"/>
            <p:nvPr/>
          </p:nvSpPr>
          <p:spPr>
            <a:xfrm>
              <a:off x="7903983" y="2269287"/>
              <a:ext cx="1824232" cy="9575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pc="39" sz="2000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Verhandlung Teil 3</a:t>
              </a:r>
            </a:p>
          </p:txBody>
        </p:sp>
        <p:sp>
          <p:nvSpPr>
            <p:cNvPr id="235" name="Kreis"/>
            <p:cNvSpPr/>
            <p:nvPr/>
          </p:nvSpPr>
          <p:spPr>
            <a:xfrm>
              <a:off x="104303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  <p:sp>
          <p:nvSpPr>
            <p:cNvPr id="236" name="Nachbereitung"/>
            <p:cNvSpPr txBox="1"/>
            <p:nvPr/>
          </p:nvSpPr>
          <p:spPr>
            <a:xfrm>
              <a:off x="9687779" y="2269287"/>
              <a:ext cx="2117440" cy="6019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pc="39" sz="2000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Nachbereitung</a:t>
              </a:r>
            </a:p>
          </p:txBody>
        </p:sp>
        <p:sp>
          <p:nvSpPr>
            <p:cNvPr id="237" name="Linie"/>
            <p:cNvSpPr/>
            <p:nvPr/>
          </p:nvSpPr>
          <p:spPr>
            <a:xfrm>
              <a:off x="7289796" y="1265352"/>
              <a:ext cx="1133009" cy="1"/>
            </a:xfrm>
            <a:prstGeom prst="line">
              <a:avLst/>
            </a:prstGeom>
            <a:noFill/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pic>
          <p:nvPicPr>
            <p:cNvPr id="238" name="Bild" descr="Bild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6743517" y="0"/>
              <a:ext cx="957581" cy="9575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39" name="Januar"/>
            <p:cNvSpPr txBox="1"/>
            <p:nvPr/>
          </p:nvSpPr>
          <p:spPr>
            <a:xfrm>
              <a:off x="0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Januar</a:t>
              </a:r>
            </a:p>
          </p:txBody>
        </p:sp>
        <p:sp>
          <p:nvSpPr>
            <p:cNvPr id="240" name="Januar"/>
            <p:cNvSpPr txBox="1"/>
            <p:nvPr/>
          </p:nvSpPr>
          <p:spPr>
            <a:xfrm>
              <a:off x="1968499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Januar</a:t>
              </a:r>
            </a:p>
          </p:txBody>
        </p:sp>
        <p:sp>
          <p:nvSpPr>
            <p:cNvPr id="241" name="März"/>
            <p:cNvSpPr txBox="1"/>
            <p:nvPr/>
          </p:nvSpPr>
          <p:spPr>
            <a:xfrm>
              <a:off x="4127500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März</a:t>
              </a:r>
            </a:p>
          </p:txBody>
        </p:sp>
        <p:sp>
          <p:nvSpPr>
            <p:cNvPr id="242" name="März"/>
            <p:cNvSpPr txBox="1"/>
            <p:nvPr/>
          </p:nvSpPr>
          <p:spPr>
            <a:xfrm>
              <a:off x="6015742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März</a:t>
              </a:r>
            </a:p>
          </p:txBody>
        </p:sp>
        <p:sp>
          <p:nvSpPr>
            <p:cNvPr id="243" name="April"/>
            <p:cNvSpPr txBox="1"/>
            <p:nvPr/>
          </p:nvSpPr>
          <p:spPr>
            <a:xfrm>
              <a:off x="7927698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April</a:t>
              </a:r>
            </a:p>
          </p:txBody>
        </p:sp>
        <p:sp>
          <p:nvSpPr>
            <p:cNvPr id="244" name="???"/>
            <p:cNvSpPr txBox="1"/>
            <p:nvPr/>
          </p:nvSpPr>
          <p:spPr>
            <a:xfrm>
              <a:off x="9931400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pPr/>
              <a:r>
                <a:t>???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Arbeitsbeziehung"/>
          <p:cNvSpPr txBox="1"/>
          <p:nvPr/>
        </p:nvSpPr>
        <p:spPr>
          <a:xfrm>
            <a:off x="763758" y="608879"/>
            <a:ext cx="6188559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Arbeitsbeziehung</a:t>
            </a:r>
          </a:p>
        </p:txBody>
      </p:sp>
      <p:sp>
        <p:nvSpPr>
          <p:cNvPr id="248" name="Druck-basierte Effizienz:…"/>
          <p:cNvSpPr txBox="1"/>
          <p:nvPr/>
        </p:nvSpPr>
        <p:spPr>
          <a:xfrm>
            <a:off x="763726" y="2459435"/>
            <a:ext cx="713501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>
              <a:lnSpc>
                <a:spcPts val="3600"/>
              </a:lnSpc>
              <a:spcBef>
                <a:spcPts val="1400"/>
              </a:spcBef>
              <a:defRPr cap="all" spc="128" sz="3200">
                <a:latin typeface="+mn-lt"/>
                <a:ea typeface="+mn-ea"/>
                <a:cs typeface="+mn-cs"/>
                <a:sym typeface="Myriad Pro Semibold"/>
              </a:defRPr>
            </a:pPr>
            <a:r>
              <a:t>Druck-basierte Effizienz: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Die Oper betont, dass Bianca für die Rolle zu alt ist und den Zenit ihrer Karriere längst überschritten hat; sie nützt diese Lage aus.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Bianca betont, dass die Zeit sehr knapp und die Oper in einer heiklen Situation steckt (Absage = riesiges Verlustrisiko), und nützt dies aus;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oder: Bianca spielt die Diva ("Weniger als ein Million wäre unter meiner Würde!);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oder: Bianca drückt auf die Tränen-drüse ("Es ist meine letzte Chance! Bitte: Gebt Ihr mir sie – sonst breche ich zusammen …).</a:t>
            </a:r>
          </a:p>
        </p:txBody>
      </p:sp>
      <p:sp>
        <p:nvSpPr>
          <p:cNvPr id="249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250" name="Prozess-basierte Effizienz:…"/>
          <p:cNvSpPr txBox="1"/>
          <p:nvPr/>
        </p:nvSpPr>
        <p:spPr>
          <a:xfrm>
            <a:off x="9145726" y="2459435"/>
            <a:ext cx="7755829" cy="7403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>
              <a:lnSpc>
                <a:spcPts val="3600"/>
              </a:lnSpc>
              <a:spcBef>
                <a:spcPts val="1400"/>
              </a:spcBef>
              <a:defRPr cap="all" spc="128" sz="3200">
                <a:latin typeface="+mn-lt"/>
                <a:ea typeface="+mn-ea"/>
                <a:cs typeface="+mn-cs"/>
                <a:sym typeface="Myriad Pro Semibold"/>
              </a:defRPr>
            </a:pPr>
            <a:r>
              <a:t>Prozess-basierte Effizienz: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Von Bluff oder Drohung absehen.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Gegenseitige Abhängigkeit anerkennen.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Die Interessen des Publikums in den Vordergrund stellen.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Bianca's Merkmale (Alter, letzte Rollen) als Risiko und nicht als persönliche Makel thematisieren.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Vorschlagen, gemeinsam eine SWOT-Analyse durchzuführen.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Absicht betonen, ein Vergütungs-paket zu erarbeiten, das beide Seiten als nachvollziehbar und fair betrachten können.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usw.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6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00"/>
                            </p:stCondLst>
                            <p:childTnLst>
                              <p:par>
                                <p:cTn id="10" presetClass="entr" nodeType="afterEffect" presetSubtype="4" presetID="2" grpId="2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50" grpId="1"/>
      <p:bldP build="whole" bldLvl="1" animBg="1" rev="0" advAuto="0" spid="248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Halbseitiges Bild"/>
          <p:cNvSpPr txBox="1"/>
          <p:nvPr/>
        </p:nvSpPr>
        <p:spPr>
          <a:xfrm>
            <a:off x="763758" y="608879"/>
            <a:ext cx="5972532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Halbseitiges Bild</a:t>
            </a:r>
          </a:p>
        </p:txBody>
      </p:sp>
      <p:sp>
        <p:nvSpPr>
          <p:cNvPr id="253" name="Druck-basierte Effizienz:…"/>
          <p:cNvSpPr txBox="1"/>
          <p:nvPr/>
        </p:nvSpPr>
        <p:spPr>
          <a:xfrm>
            <a:off x="763726" y="2459435"/>
            <a:ext cx="713501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>
              <a:lnSpc>
                <a:spcPts val="3600"/>
              </a:lnSpc>
              <a:spcBef>
                <a:spcPts val="1400"/>
              </a:spcBef>
              <a:defRPr cap="all" spc="128" sz="3200">
                <a:latin typeface="+mn-lt"/>
                <a:ea typeface="+mn-ea"/>
                <a:cs typeface="+mn-cs"/>
                <a:sym typeface="Myriad Pro Semibold"/>
              </a:defRPr>
            </a:pPr>
            <a:r>
              <a:t>Druck-basierte Effizienz: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Die Oper betont, dass Bianca für die Rolle zu alt ist und den Zenit ihrer Karriere längst überschritten hat; sie nützt diese Lage aus.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Bianca betont, dass die Zeit sehr knapp und die Oper in einer heiklen Situation steckt (Absage = riesiges Verlustrisiko), und nützt dies aus;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oder: Bianca spielt die Diva ("Weniger als ein Million wäre unter meiner Würde!);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oder: Bianca drückt auf die Tränen-drüse ("Es ist meine letzte Chance! Bitte: Gebt Ihr mir sie – sonst breche ich zusammen …).</a:t>
            </a:r>
          </a:p>
        </p:txBody>
      </p:sp>
      <p:sp>
        <p:nvSpPr>
          <p:cNvPr id="254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pic>
        <p:nvPicPr>
          <p:cNvPr id="255" name="portrait-4690094.jpg" descr="portrait-4690094.jpg"/>
          <p:cNvPicPr>
            <a:picLocks noChangeAspect="1"/>
          </p:cNvPicPr>
          <p:nvPr/>
        </p:nvPicPr>
        <p:blipFill>
          <a:blip r:embed="rId3">
            <a:extLst/>
          </a:blip>
          <a:srcRect l="21981" t="0" r="19220" b="0"/>
          <a:stretch>
            <a:fillRect/>
          </a:stretch>
        </p:blipFill>
        <p:spPr>
          <a:xfrm>
            <a:off x="9181879" y="0"/>
            <a:ext cx="9108635" cy="10287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5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Fels"/>
          <p:cNvSpPr/>
          <p:nvPr/>
        </p:nvSpPr>
        <p:spPr>
          <a:xfrm>
            <a:off x="802252" y="1589296"/>
            <a:ext cx="16683496" cy="87145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098" y="0"/>
                </a:moveTo>
                <a:lnTo>
                  <a:pt x="6451" y="1563"/>
                </a:lnTo>
                <a:lnTo>
                  <a:pt x="5935" y="2112"/>
                </a:lnTo>
                <a:lnTo>
                  <a:pt x="3909" y="8955"/>
                </a:lnTo>
                <a:lnTo>
                  <a:pt x="3243" y="9250"/>
                </a:lnTo>
                <a:lnTo>
                  <a:pt x="1350" y="13060"/>
                </a:lnTo>
                <a:lnTo>
                  <a:pt x="0" y="20325"/>
                </a:lnTo>
                <a:lnTo>
                  <a:pt x="361" y="21600"/>
                </a:lnTo>
                <a:lnTo>
                  <a:pt x="21269" y="21600"/>
                </a:lnTo>
                <a:lnTo>
                  <a:pt x="21600" y="20697"/>
                </a:lnTo>
                <a:lnTo>
                  <a:pt x="20307" y="13685"/>
                </a:lnTo>
                <a:lnTo>
                  <a:pt x="18718" y="10560"/>
                </a:lnTo>
                <a:lnTo>
                  <a:pt x="18012" y="10330"/>
                </a:lnTo>
                <a:lnTo>
                  <a:pt x="16953" y="11455"/>
                </a:lnTo>
                <a:lnTo>
                  <a:pt x="16423" y="11175"/>
                </a:lnTo>
                <a:lnTo>
                  <a:pt x="15567" y="8506"/>
                </a:lnTo>
                <a:lnTo>
                  <a:pt x="13834" y="6325"/>
                </a:lnTo>
                <a:lnTo>
                  <a:pt x="13216" y="4805"/>
                </a:lnTo>
                <a:lnTo>
                  <a:pt x="12157" y="4467"/>
                </a:lnTo>
                <a:lnTo>
                  <a:pt x="9748" y="507"/>
                </a:lnTo>
                <a:lnTo>
                  <a:pt x="9098" y="0"/>
                </a:lnTo>
                <a:close/>
              </a:path>
            </a:pathLst>
          </a:custGeom>
          <a:solidFill>
            <a:srgbClr val="0069A5">
              <a:alpha val="10799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sp>
        <p:nvSpPr>
          <p:cNvPr id="258" name="Rechteck"/>
          <p:cNvSpPr/>
          <p:nvPr/>
        </p:nvSpPr>
        <p:spPr>
          <a:xfrm>
            <a:off x="25165341" y="-8088"/>
            <a:ext cx="18353654" cy="10303176"/>
          </a:xfrm>
          <a:prstGeom prst="rect">
            <a:avLst/>
          </a:prstGeom>
          <a:solidFill>
            <a:srgbClr val="007BC2">
              <a:alpha val="70031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pic>
        <p:nvPicPr>
          <p:cNvPr id="259" name="iceberg-6966784.jpg" descr="iceberg-6966784.jpg"/>
          <p:cNvPicPr>
            <a:picLocks noChangeAspect="1"/>
          </p:cNvPicPr>
          <p:nvPr/>
        </p:nvPicPr>
        <p:blipFill>
          <a:blip r:embed="rId2">
            <a:extLst/>
          </a:blip>
          <a:srcRect l="14528" t="30232" r="5152" b="2092"/>
          <a:stretch>
            <a:fillRect/>
          </a:stretch>
        </p:blipFill>
        <p:spPr>
          <a:xfrm>
            <a:off x="22525850" y="10740642"/>
            <a:ext cx="18353751" cy="10294117"/>
          </a:xfrm>
          <a:prstGeom prst="rect">
            <a:avLst/>
          </a:prstGeom>
          <a:ln w="12700">
            <a:miter lim="400000"/>
          </a:ln>
        </p:spPr>
      </p:pic>
      <p:pic>
        <p:nvPicPr>
          <p:cNvPr id="260" name="Bild" descr="Bild"/>
          <p:cNvPicPr>
            <a:picLocks noChangeAspect="0"/>
          </p:cNvPicPr>
          <p:nvPr/>
        </p:nvPicPr>
        <p:blipFill>
          <a:blip r:embed="rId3">
            <a:alphaModFix amt="10581"/>
            <a:extLst/>
          </a:blip>
          <a:stretch>
            <a:fillRect/>
          </a:stretch>
        </p:blipFill>
        <p:spPr>
          <a:xfrm>
            <a:off x="22535088" y="8570643"/>
            <a:ext cx="11597872" cy="7878637"/>
          </a:xfrm>
          <a:prstGeom prst="rect">
            <a:avLst/>
          </a:prstGeom>
          <a:ln w="12700">
            <a:miter lim="400000"/>
          </a:ln>
        </p:spPr>
      </p:pic>
      <p:sp>
        <p:nvSpPr>
          <p:cNvPr id="261" name="Positionen/Forderungen  vs. Interessen"/>
          <p:cNvSpPr txBox="1"/>
          <p:nvPr/>
        </p:nvSpPr>
        <p:spPr>
          <a:xfrm>
            <a:off x="763758" y="608879"/>
            <a:ext cx="8967420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Positionen/Forderungen </a:t>
            </a:r>
            <a:br/>
            <a:r>
              <a:t>vs. Interessen</a:t>
            </a:r>
            <a:r>
              <a:rPr spc="12" sz="1200">
                <a:latin typeface="Times Roman"/>
                <a:ea typeface="Times Roman"/>
                <a:cs typeface="Times Roman"/>
                <a:sym typeface="Times Roman"/>
              </a:rPr>
              <a:t> </a:t>
            </a:r>
          </a:p>
        </p:txBody>
      </p:sp>
      <p:sp>
        <p:nvSpPr>
          <p:cNvPr id="262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pic>
        <p:nvPicPr>
          <p:cNvPr id="263" name="Bild" descr="Bild"/>
          <p:cNvPicPr>
            <a:picLocks noChangeAspect="1"/>
          </p:cNvPicPr>
          <p:nvPr/>
        </p:nvPicPr>
        <p:blipFill>
          <a:blip r:embed="rId4">
            <a:alphaModFix amt="17213"/>
            <a:extLst/>
          </a:blip>
          <a:stretch>
            <a:fillRect/>
          </a:stretch>
        </p:blipFill>
        <p:spPr>
          <a:xfrm>
            <a:off x="20858869" y="-664187"/>
            <a:ext cx="16306641" cy="11856603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Auf der Bühne stehen und singen…"/>
          <p:cNvSpPr txBox="1"/>
          <p:nvPr/>
        </p:nvSpPr>
        <p:spPr>
          <a:xfrm>
            <a:off x="3903900" y="4984058"/>
            <a:ext cx="10480200" cy="43751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/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5"/>
              </a:buBlip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Auf der Bühne stehen und singen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5"/>
              </a:buBlip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Misserfolg oder gar Blamage unbedingt vermeiden (= glanzvolles Comeback erzielen)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5"/>
              </a:buBlip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Chancen erhöhen, das Fernseh-Deal abzuschliessen /  längerfristige Verdienstmöglichkeiten sichern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5"/>
              </a:buBlip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Genügend verdienen, um so zu leben, wie ich es möchte (kurz- / langfristig)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5"/>
              </a:buBlip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Meinen Marktwert steigern bzw. so lange wie möglich so hoch wie möglich halten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5"/>
              </a:buBlip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Als Verhandlerin eine gute Figur machen</a:t>
            </a:r>
          </a:p>
        </p:txBody>
      </p:sp>
      <p:sp>
        <p:nvSpPr>
          <p:cNvPr id="265" name="Bianca: „Für weniger als 150'000 singe ich nicht!“"/>
          <p:cNvSpPr txBox="1"/>
          <p:nvPr/>
        </p:nvSpPr>
        <p:spPr>
          <a:xfrm>
            <a:off x="4269793" y="3154237"/>
            <a:ext cx="6874262" cy="15303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27000" tIns="127000" rIns="127000" bIns="127000">
            <a:spAutoFit/>
          </a:bodyPr>
          <a:lstStyle/>
          <a:p>
            <a:pPr>
              <a:lnSpc>
                <a:spcPts val="3000"/>
              </a:lnSpc>
              <a:spcBef>
                <a:spcPts val="1100"/>
              </a:spcBef>
              <a:defRPr spc="44" sz="2200">
                <a:latin typeface="Myriad Pro"/>
                <a:ea typeface="Myriad Pro"/>
                <a:cs typeface="Myriad Pro"/>
                <a:sym typeface="Myriad Pro"/>
              </a:defRPr>
            </a:pPr>
            <a:r>
              <a:t>Bianca:</a:t>
            </a:r>
            <a:br/>
            <a:r>
              <a:t>„Für weniger als 150'000 singe ich nicht!“</a:t>
            </a:r>
          </a:p>
        </p:txBody>
      </p:sp>
      <p:sp>
        <p:nvSpPr>
          <p:cNvPr id="266" name="Linie"/>
          <p:cNvSpPr/>
          <p:nvPr/>
        </p:nvSpPr>
        <p:spPr>
          <a:xfrm>
            <a:off x="763195" y="4606934"/>
            <a:ext cx="16761610" cy="1"/>
          </a:xfrm>
          <a:prstGeom prst="line">
            <a:avLst/>
          </a:prstGeom>
          <a:ln w="63500">
            <a:solidFill>
              <a:srgbClr val="C3BBBB"/>
            </a:solidFill>
            <a:custDash>
              <a:ds d="200000" sp="200000"/>
            </a:custDash>
            <a:miter lim="400000"/>
          </a:ln>
        </p:spPr>
        <p:txBody>
          <a:bodyPr lIns="45719" rIns="45719"/>
          <a:lstStyle/>
          <a:p>
            <a:pPr/>
          </a:p>
        </p:txBody>
      </p:sp>
      <p:pic>
        <p:nvPicPr>
          <p:cNvPr id="267" name="portrait-4690094.jpg" descr="portrait-4690094.jpg"/>
          <p:cNvPicPr>
            <a:picLocks noChangeAspect="1"/>
          </p:cNvPicPr>
          <p:nvPr/>
        </p:nvPicPr>
        <p:blipFill>
          <a:blip r:embed="rId6">
            <a:extLst/>
          </a:blip>
          <a:srcRect l="21981" t="0" r="19220" b="0"/>
          <a:stretch>
            <a:fillRect/>
          </a:stretch>
        </p:blipFill>
        <p:spPr>
          <a:xfrm>
            <a:off x="2611459" y="2529802"/>
            <a:ext cx="1355141" cy="153045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70" name="Gruppieren"/>
          <p:cNvGrpSpPr/>
          <p:nvPr/>
        </p:nvGrpSpPr>
        <p:grpSpPr>
          <a:xfrm>
            <a:off x="14935254" y="5428098"/>
            <a:ext cx="2532281" cy="2077969"/>
            <a:chOff x="0" y="0"/>
            <a:chExt cx="2532280" cy="2077968"/>
          </a:xfrm>
        </p:grpSpPr>
        <p:sp>
          <p:nvSpPr>
            <p:cNvPr id="268" name="Kreis"/>
            <p:cNvSpPr/>
            <p:nvPr/>
          </p:nvSpPr>
          <p:spPr>
            <a:xfrm>
              <a:off x="277032" y="49876"/>
              <a:ext cx="1978217" cy="1978217"/>
            </a:xfrm>
            <a:prstGeom prst="ellipse">
              <a:avLst/>
            </a:prstGeom>
            <a:solidFill>
              <a:srgbClr val="F8E71C">
                <a:alpha val="7285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69" name="Textfeld 3"/>
            <p:cNvSpPr txBox="1"/>
            <p:nvPr/>
          </p:nvSpPr>
          <p:spPr>
            <a:xfrm rot="444531">
              <a:off x="105964" y="142115"/>
              <a:ext cx="2320353" cy="17937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900"/>
                </a:lnSpc>
                <a:defRPr b="1" cap="all" sz="3000"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sz="2500"/>
                <a:t>Nicht</a:t>
              </a:r>
              <a:r>
                <a:t> verhan-</a:t>
              </a:r>
              <a:br/>
              <a:r>
                <a:t>delbar</a:t>
              </a:r>
              <a:br/>
              <a:r>
                <a:t>!!!</a:t>
              </a:r>
            </a:p>
          </p:txBody>
        </p:sp>
      </p:grpSp>
      <p:pic>
        <p:nvPicPr>
          <p:cNvPr id="271" name="Bild" descr="Bild"/>
          <p:cNvPicPr>
            <a:picLocks noChangeAspect="1"/>
          </p:cNvPicPr>
          <p:nvPr/>
        </p:nvPicPr>
        <p:blipFill>
          <a:blip r:embed="rId7">
            <a:alphaModFix amt="20766"/>
            <a:extLst/>
          </a:blip>
          <a:stretch>
            <a:fillRect/>
          </a:stretch>
        </p:blipFill>
        <p:spPr>
          <a:xfrm>
            <a:off x="22152198" y="1426847"/>
            <a:ext cx="3879600" cy="32089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4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"/>
                            </p:stCondLst>
                            <p:childTnLst>
                              <p:par>
                                <p:cTn id="8" presetClass="entr" nodeType="after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70" grpId="2"/>
      <p:bldP build="whole" bldLvl="1" animBg="1" rev="0" advAuto="0" spid="26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Bild" descr="Bild"/>
          <p:cNvPicPr>
            <a:picLocks noChangeAspect="1"/>
          </p:cNvPicPr>
          <p:nvPr/>
        </p:nvPicPr>
        <p:blipFill>
          <a:blip r:embed="rId2">
            <a:extLst/>
          </a:blip>
          <a:srcRect l="16402" t="10666" r="14886" b="29955"/>
          <a:stretch>
            <a:fillRect/>
          </a:stretch>
        </p:blipFill>
        <p:spPr>
          <a:xfrm>
            <a:off x="-54425" y="-23298"/>
            <a:ext cx="18396850" cy="103335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74" name="1-Banner#5.jpg" descr="1-Banner#5.jpg"/>
          <p:cNvPicPr>
            <a:picLocks noChangeAspect="1"/>
          </p:cNvPicPr>
          <p:nvPr/>
        </p:nvPicPr>
        <p:blipFill>
          <a:blip r:embed="rId3">
            <a:extLst/>
          </a:blip>
          <a:srcRect l="0" t="6847" r="0" b="6847"/>
          <a:stretch>
            <a:fillRect/>
          </a:stretch>
        </p:blipFill>
        <p:spPr>
          <a:xfrm>
            <a:off x="22771102" y="-4887715"/>
            <a:ext cx="18376701" cy="103089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75" name="SUM-Logo_CMYK-35mm.pdf" descr="SUM-Logo_CMYK-35mm.pdf"/>
          <p:cNvPicPr>
            <a:picLocks noChangeAspect="1"/>
          </p:cNvPicPr>
          <p:nvPr/>
        </p:nvPicPr>
        <p:blipFill>
          <a:blip r:embed="rId4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77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78" name="Drei Key Facts – eine Farbe"/>
          <p:cNvSpPr txBox="1"/>
          <p:nvPr/>
        </p:nvSpPr>
        <p:spPr>
          <a:xfrm>
            <a:off x="763758" y="608879"/>
            <a:ext cx="8955762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Drei Key Facts – eine Farbe</a:t>
            </a:r>
          </a:p>
        </p:txBody>
      </p:sp>
      <p:sp>
        <p:nvSpPr>
          <p:cNvPr id="279" name="Prozesse im  Vorfeld erörtern"/>
          <p:cNvSpPr/>
          <p:nvPr/>
        </p:nvSpPr>
        <p:spPr>
          <a:xfrm>
            <a:off x="162560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Prozesse im </a:t>
            </a:r>
            <a:br/>
            <a:r>
              <a:t>Vorfeld erörtern</a:t>
            </a:r>
          </a:p>
        </p:txBody>
      </p:sp>
      <p:sp>
        <p:nvSpPr>
          <p:cNvPr id="280" name="Mit System  vorgehen"/>
          <p:cNvSpPr/>
          <p:nvPr/>
        </p:nvSpPr>
        <p:spPr>
          <a:xfrm>
            <a:off x="706755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Mit System </a:t>
            </a:r>
            <a:br/>
            <a:r>
              <a:t>vorgehen</a:t>
            </a:r>
          </a:p>
        </p:txBody>
      </p:sp>
      <p:sp>
        <p:nvSpPr>
          <p:cNvPr id="281" name="Die richtigen  Fragen stellen"/>
          <p:cNvSpPr/>
          <p:nvPr/>
        </p:nvSpPr>
        <p:spPr>
          <a:xfrm>
            <a:off x="1250950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Die richtigen </a:t>
            </a:r>
            <a:br/>
            <a:r>
              <a:t>Fragen stellen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81" grpId="3"/>
      <p:bldP build="whole" bldLvl="1" animBg="1" rev="0" advAuto="0" spid="280" grpId="2"/>
      <p:bldP build="whole" bldLvl="1" animBg="1" rev="0" advAuto="0" spid="27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Bild" descr="Bild"/>
          <p:cNvPicPr>
            <a:picLocks noChangeAspect="1"/>
          </p:cNvPicPr>
          <p:nvPr/>
        </p:nvPicPr>
        <p:blipFill>
          <a:blip r:embed="rId2">
            <a:extLst/>
          </a:blip>
          <a:srcRect l="1748" t="8526" r="3921" b="9716"/>
          <a:stretch>
            <a:fillRect/>
          </a:stretch>
        </p:blipFill>
        <p:spPr>
          <a:xfrm>
            <a:off x="2851" y="-6320"/>
            <a:ext cx="18282297" cy="10299639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1-Banner#5.jpg" descr="1-Banner#5.jpg"/>
          <p:cNvPicPr>
            <a:picLocks noChangeAspect="1"/>
          </p:cNvPicPr>
          <p:nvPr/>
        </p:nvPicPr>
        <p:blipFill>
          <a:blip r:embed="rId3">
            <a:extLst/>
          </a:blip>
          <a:srcRect l="0" t="6847" r="0" b="6847"/>
          <a:stretch>
            <a:fillRect/>
          </a:stretch>
        </p:blipFill>
        <p:spPr>
          <a:xfrm>
            <a:off x="22771102" y="-4887715"/>
            <a:ext cx="18376701" cy="103089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85" name="SUM-Logo_CMYK-35mm.pdf" descr="SUM-Logo_CMYK-35mm.pdf"/>
          <p:cNvPicPr>
            <a:picLocks noChangeAspect="1"/>
          </p:cNvPicPr>
          <p:nvPr/>
        </p:nvPicPr>
        <p:blipFill>
          <a:blip r:embed="rId4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86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87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88" name="Drei Key Facts – drei Farben"/>
          <p:cNvSpPr txBox="1"/>
          <p:nvPr/>
        </p:nvSpPr>
        <p:spPr>
          <a:xfrm>
            <a:off x="763758" y="608879"/>
            <a:ext cx="9616873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Drei Key Facts – drei Farben </a:t>
            </a:r>
          </a:p>
        </p:txBody>
      </p:sp>
      <p:sp>
        <p:nvSpPr>
          <p:cNvPr id="289" name="Prozesse im  Vorfeld erörtern"/>
          <p:cNvSpPr/>
          <p:nvPr/>
        </p:nvSpPr>
        <p:spPr>
          <a:xfrm>
            <a:off x="162560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Prozesse im </a:t>
            </a:r>
            <a:br/>
            <a:r>
              <a:t>Vorfeld erörtern</a:t>
            </a:r>
          </a:p>
        </p:txBody>
      </p:sp>
      <p:sp>
        <p:nvSpPr>
          <p:cNvPr id="290" name="Mit System  vorgehen"/>
          <p:cNvSpPr/>
          <p:nvPr/>
        </p:nvSpPr>
        <p:spPr>
          <a:xfrm>
            <a:off x="7067550" y="3240048"/>
            <a:ext cx="4484381" cy="4484382"/>
          </a:xfrm>
          <a:prstGeom prst="ellipse">
            <a:avLst/>
          </a:prstGeom>
          <a:solidFill>
            <a:srgbClr val="F8E71C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Mit System </a:t>
            </a:r>
            <a:br/>
            <a:r>
              <a:t>vorgehen</a:t>
            </a:r>
          </a:p>
        </p:txBody>
      </p:sp>
      <p:sp>
        <p:nvSpPr>
          <p:cNvPr id="291" name="Die richtigen  Fragen stellen"/>
          <p:cNvSpPr/>
          <p:nvPr/>
        </p:nvSpPr>
        <p:spPr>
          <a:xfrm>
            <a:off x="12509500" y="3240048"/>
            <a:ext cx="4484381" cy="4484382"/>
          </a:xfrm>
          <a:prstGeom prst="ellipse">
            <a:avLst/>
          </a:prstGeom>
          <a:solidFill>
            <a:srgbClr val="0069A5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pc="64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Die richtigen </a:t>
            </a:r>
            <a:br/>
            <a:r>
              <a:t>Fragen stellen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2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89" grpId="1"/>
      <p:bldP build="whole" bldLvl="1" animBg="1" rev="0" advAuto="0" spid="291" grpId="3"/>
      <p:bldP build="whole" bldLvl="1" animBg="1" rev="0" advAuto="0" spid="290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post-it-1079361.jpg" descr="post-it-1079361.jpg"/>
          <p:cNvPicPr>
            <a:picLocks noChangeAspect="1"/>
          </p:cNvPicPr>
          <p:nvPr/>
        </p:nvPicPr>
        <p:blipFill>
          <a:blip r:embed="rId2">
            <a:extLst/>
          </a:blip>
          <a:srcRect l="878" t="2141" r="121" b="14274"/>
          <a:stretch>
            <a:fillRect/>
          </a:stretch>
        </p:blipFill>
        <p:spPr>
          <a:xfrm>
            <a:off x="9069" y="4629"/>
            <a:ext cx="18282562" cy="10290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94" name="notebook-1886731.jpg" descr="notebook-1886731.jpg"/>
          <p:cNvPicPr>
            <a:picLocks noChangeAspect="1"/>
          </p:cNvPicPr>
          <p:nvPr/>
        </p:nvPicPr>
        <p:blipFill>
          <a:blip r:embed="rId3">
            <a:extLst/>
          </a:blip>
          <a:srcRect l="0" t="1985" r="1457" b="14882"/>
          <a:stretch>
            <a:fillRect/>
          </a:stretch>
        </p:blipFill>
        <p:spPr>
          <a:xfrm>
            <a:off x="-20618179" y="-254464"/>
            <a:ext cx="18319935" cy="10303366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post-it-notes-1284667.jpg" descr="post-it-notes-1284667.jpg"/>
          <p:cNvPicPr>
            <a:picLocks noChangeAspect="1"/>
          </p:cNvPicPr>
          <p:nvPr/>
        </p:nvPicPr>
        <p:blipFill>
          <a:blip r:embed="rId4">
            <a:extLst/>
          </a:blip>
          <a:srcRect l="0" t="1137" r="1783" b="15369"/>
          <a:stretch>
            <a:fillRect/>
          </a:stretch>
        </p:blipFill>
        <p:spPr>
          <a:xfrm>
            <a:off x="20561648" y="1878503"/>
            <a:ext cx="18275025" cy="10356928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Rechteck"/>
          <p:cNvSpPr/>
          <p:nvPr/>
        </p:nvSpPr>
        <p:spPr>
          <a:xfrm>
            <a:off x="-8333" y="-23219"/>
            <a:ext cx="18288001" cy="10346268"/>
          </a:xfrm>
          <a:prstGeom prst="rect">
            <a:avLst/>
          </a:prstGeom>
          <a:solidFill>
            <a:srgbClr val="000000">
              <a:alpha val="54097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pic>
        <p:nvPicPr>
          <p:cNvPr id="297" name="1-Banner#5.jpg" descr="1-Banner#5.jpg"/>
          <p:cNvPicPr>
            <a:picLocks noChangeAspect="1"/>
          </p:cNvPicPr>
          <p:nvPr/>
        </p:nvPicPr>
        <p:blipFill>
          <a:blip r:embed="rId5">
            <a:extLst/>
          </a:blip>
          <a:srcRect l="0" t="6847" r="0" b="6847"/>
          <a:stretch>
            <a:fillRect/>
          </a:stretch>
        </p:blipFill>
        <p:spPr>
          <a:xfrm>
            <a:off x="22771102" y="-4887715"/>
            <a:ext cx="18376701" cy="103089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98" name="SUM-Logo_CMYK-35mm.pdf" descr="SUM-Logo_CMYK-35mm.pdf"/>
          <p:cNvPicPr>
            <a:picLocks noChangeAspect="1"/>
          </p:cNvPicPr>
          <p:nvPr/>
        </p:nvPicPr>
        <p:blipFill>
          <a:blip r:embed="rId6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00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01" name="Zusammenfassung"/>
          <p:cNvSpPr txBox="1"/>
          <p:nvPr/>
        </p:nvSpPr>
        <p:spPr>
          <a:xfrm>
            <a:off x="763758" y="608879"/>
            <a:ext cx="6617869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Zusammenfassung</a:t>
            </a:r>
          </a:p>
        </p:txBody>
      </p:sp>
      <p:sp>
        <p:nvSpPr>
          <p:cNvPr id="302" name="Verhandeln besteht aus vier aufeinander aufbauenden Phasen"/>
          <p:cNvSpPr/>
          <p:nvPr/>
        </p:nvSpPr>
        <p:spPr>
          <a:xfrm>
            <a:off x="1769702" y="4237566"/>
            <a:ext cx="4125913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4920" y="16100"/>
                </a:lnTo>
                <a:lnTo>
                  <a:pt x="4600" y="21600"/>
                </a:lnTo>
                <a:lnTo>
                  <a:pt x="12126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9A5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13811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56" sz="28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Verhandeln besteht aus vier aufeinander aufbauenden Phasen</a:t>
            </a:r>
          </a:p>
        </p:txBody>
      </p:sp>
      <p:sp>
        <p:nvSpPr>
          <p:cNvPr id="303" name="Jede Phase trägt zu Erfolg oder Misserfolg bei"/>
          <p:cNvSpPr/>
          <p:nvPr/>
        </p:nvSpPr>
        <p:spPr>
          <a:xfrm>
            <a:off x="6941963" y="4233343"/>
            <a:ext cx="4058047" cy="27463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5944"/>
                </a:lnTo>
                <a:lnTo>
                  <a:pt x="5015" y="15944"/>
                </a:lnTo>
                <a:lnTo>
                  <a:pt x="4816" y="21600"/>
                </a:lnTo>
                <a:lnTo>
                  <a:pt x="12318" y="15944"/>
                </a:lnTo>
                <a:lnTo>
                  <a:pt x="21600" y="1594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E0D038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13811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56" sz="2800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Jede Phase trägt zu Erfolg oder Misserfolg bei</a:t>
            </a:r>
          </a:p>
        </p:txBody>
      </p:sp>
      <p:sp>
        <p:nvSpPr>
          <p:cNvPr id="304" name="Sie können zum Erfolg in beträchtlichem Maße selbst beitragen"/>
          <p:cNvSpPr/>
          <p:nvPr/>
        </p:nvSpPr>
        <p:spPr>
          <a:xfrm>
            <a:off x="12216031" y="4237566"/>
            <a:ext cx="4234657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4891" y="16100"/>
                </a:lnTo>
                <a:lnTo>
                  <a:pt x="4482" y="21600"/>
                </a:lnTo>
                <a:lnTo>
                  <a:pt x="12096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958A2A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13811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56" sz="28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Sie können zum Erfolg in beträchtlichem Maße selbst beitragen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04" grpId="3"/>
      <p:bldP build="whole" bldLvl="1" animBg="1" rev="0" advAuto="0" spid="303" grpId="1"/>
      <p:bldP build="whole" bldLvl="1" animBg="1" rev="0" advAuto="0" spid="302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hands-1851218.jpg" descr="hands-1851218.jpg"/>
          <p:cNvPicPr>
            <a:picLocks noChangeAspect="1"/>
          </p:cNvPicPr>
          <p:nvPr/>
        </p:nvPicPr>
        <p:blipFill>
          <a:blip r:embed="rId2">
            <a:extLst/>
          </a:blip>
          <a:srcRect l="0" t="0" r="0" b="15792"/>
          <a:stretch>
            <a:fillRect/>
          </a:stretch>
        </p:blipFill>
        <p:spPr>
          <a:xfrm>
            <a:off x="-34328" y="4233"/>
            <a:ext cx="18331876" cy="102912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notebook-1886731.jpg" descr="notebook-1886731.jpg"/>
          <p:cNvPicPr>
            <a:picLocks noChangeAspect="1"/>
          </p:cNvPicPr>
          <p:nvPr/>
        </p:nvPicPr>
        <p:blipFill>
          <a:blip r:embed="rId3">
            <a:extLst/>
          </a:blip>
          <a:srcRect l="0" t="1985" r="1457" b="14882"/>
          <a:stretch>
            <a:fillRect/>
          </a:stretch>
        </p:blipFill>
        <p:spPr>
          <a:xfrm>
            <a:off x="-20618179" y="-254464"/>
            <a:ext cx="18319935" cy="10303366"/>
          </a:xfrm>
          <a:prstGeom prst="rect">
            <a:avLst/>
          </a:prstGeom>
          <a:ln w="12700">
            <a:miter lim="400000"/>
          </a:ln>
        </p:spPr>
      </p:pic>
      <p:sp>
        <p:nvSpPr>
          <p:cNvPr id="308" name="Zusammenfassung"/>
          <p:cNvSpPr txBox="1"/>
          <p:nvPr/>
        </p:nvSpPr>
        <p:spPr>
          <a:xfrm>
            <a:off x="763758" y="608879"/>
            <a:ext cx="6617869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Zusammenfassung</a:t>
            </a:r>
          </a:p>
        </p:txBody>
      </p:sp>
      <p:sp>
        <p:nvSpPr>
          <p:cNvPr id="309" name="Verhandeln besteht aus vier aufeinander aufbauenden Phasen"/>
          <p:cNvSpPr/>
          <p:nvPr/>
        </p:nvSpPr>
        <p:spPr>
          <a:xfrm>
            <a:off x="2215714" y="3526366"/>
            <a:ext cx="3713957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9A5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56" sz="28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Verhandeln besteht aus vier aufeinander aufbauenden Phasen</a:t>
            </a:r>
          </a:p>
        </p:txBody>
      </p:sp>
      <p:sp>
        <p:nvSpPr>
          <p:cNvPr id="310" name="Jede Phase trägt zu Erfolg oder Misserfolg bei"/>
          <p:cNvSpPr/>
          <p:nvPr/>
        </p:nvSpPr>
        <p:spPr>
          <a:xfrm>
            <a:off x="7274631" y="3526366"/>
            <a:ext cx="3713958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E0D038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56" sz="2800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Jede Phase trägt zu Erfolg oder Misserfolg bei</a:t>
            </a:r>
          </a:p>
        </p:txBody>
      </p:sp>
      <p:sp>
        <p:nvSpPr>
          <p:cNvPr id="311" name="Zum Gelingen tragen Sie in beträchtlichem Maße selbst bei"/>
          <p:cNvSpPr/>
          <p:nvPr/>
        </p:nvSpPr>
        <p:spPr>
          <a:xfrm>
            <a:off x="12210077" y="3526366"/>
            <a:ext cx="3713958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555050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56" sz="28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Zum Gelingen tragen Sie in beträchtlichem Maße selbst bei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1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7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09" grpId="1"/>
      <p:bldP build="whole" bldLvl="1" animBg="1" rev="0" advAuto="0" spid="310" grpId="2"/>
      <p:bldP build="whole" bldLvl="1" animBg="1" rev="0" advAuto="0" spid="311" grpId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Rechteck"/>
          <p:cNvSpPr/>
          <p:nvPr/>
        </p:nvSpPr>
        <p:spPr>
          <a:xfrm>
            <a:off x="-3602" y="2537160"/>
            <a:ext cx="18278541" cy="7759303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pic>
        <p:nvPicPr>
          <p:cNvPr id="314" name="banner-1571861.jpg" descr="banner-1571861.jpg"/>
          <p:cNvPicPr>
            <a:picLocks noChangeAspect="1"/>
          </p:cNvPicPr>
          <p:nvPr/>
        </p:nvPicPr>
        <p:blipFill>
          <a:blip r:embed="rId2">
            <a:alphaModFix amt="20893"/>
            <a:extLst/>
          </a:blip>
          <a:srcRect l="1193" t="10347" r="48863" b="478"/>
          <a:stretch>
            <a:fillRect/>
          </a:stretch>
        </p:blipFill>
        <p:spPr>
          <a:xfrm>
            <a:off x="21407611" y="-394947"/>
            <a:ext cx="20751620" cy="11640489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SUM-Logo_CMYK-35mm.pdf" descr="SUM-Logo_CMYK-35mm.pdf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17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320" name="Gruppieren"/>
          <p:cNvGrpSpPr/>
          <p:nvPr/>
        </p:nvGrpSpPr>
        <p:grpSpPr>
          <a:xfrm>
            <a:off x="13729887" y="8187238"/>
            <a:ext cx="4558283" cy="2375316"/>
            <a:chOff x="0" y="0"/>
            <a:chExt cx="4558281" cy="2375315"/>
          </a:xfrm>
        </p:grpSpPr>
        <p:sp>
          <p:nvSpPr>
            <p:cNvPr id="318" name="Rechteck"/>
            <p:cNvSpPr/>
            <p:nvPr/>
          </p:nvSpPr>
          <p:spPr>
            <a:xfrm>
              <a:off x="0" y="1775171"/>
              <a:ext cx="4558282" cy="353504"/>
            </a:xfrm>
            <a:prstGeom prst="rect">
              <a:avLst/>
            </a:prstGeom>
            <a:solidFill>
              <a:srgbClr val="FBE932">
                <a:alpha val="7042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19" name="Textfeld 23"/>
            <p:cNvSpPr txBox="1"/>
            <p:nvPr/>
          </p:nvSpPr>
          <p:spPr>
            <a:xfrm rot="21311303">
              <a:off x="918982" y="129469"/>
              <a:ext cx="3175938" cy="21163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ts val="4600"/>
                </a:lnSpc>
                <a:defRPr b="1" cap="all" spc="119" sz="6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ACT</a:t>
              </a:r>
            </a:p>
            <a:p>
              <a:pPr>
                <a:lnSpc>
                  <a:spcPts val="4600"/>
                </a:lnSpc>
                <a:defRPr b="1" cap="all" spc="119" sz="6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   TO</a:t>
              </a:r>
            </a:p>
            <a:p>
              <a:pPr>
                <a:lnSpc>
                  <a:spcPts val="4600"/>
                </a:lnSpc>
                <a:defRPr b="1" cap="all" spc="119" sz="6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GETHER</a:t>
              </a:r>
            </a:p>
          </p:txBody>
        </p:sp>
      </p:grpSp>
      <p:pic>
        <p:nvPicPr>
          <p:cNvPr id="321" name="SUM-Logo_CMYK-35mm.pdf" descr="SUM-Logo_CMYK-35mm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14668" y="731231"/>
            <a:ext cx="3810001" cy="1169407"/>
          </a:xfrm>
          <a:prstGeom prst="rect">
            <a:avLst/>
          </a:prstGeom>
          <a:ln w="12700">
            <a:miter lim="400000"/>
          </a:ln>
        </p:spPr>
      </p:pic>
      <p:pic>
        <p:nvPicPr>
          <p:cNvPr id="322" name="Joana-RGB.jpg" descr="Joana-RGB.jpg"/>
          <p:cNvPicPr>
            <a:picLocks noChangeAspect="1"/>
          </p:cNvPicPr>
          <p:nvPr/>
        </p:nvPicPr>
        <p:blipFill>
          <a:blip r:embed="rId4">
            <a:extLst/>
          </a:blip>
          <a:srcRect l="7897" t="9683" r="10923" b="19391"/>
          <a:stretch>
            <a:fillRect/>
          </a:stretch>
        </p:blipFill>
        <p:spPr>
          <a:xfrm>
            <a:off x="4235263" y="2151330"/>
            <a:ext cx="2733914" cy="2733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fill="norm" stroke="1" extrusionOk="0">
                <a:moveTo>
                  <a:pt x="9838" y="0"/>
                </a:moveTo>
                <a:cubicBezTo>
                  <a:pt x="7319" y="0"/>
                  <a:pt x="4803" y="1006"/>
                  <a:pt x="2881" y="3016"/>
                </a:cubicBezTo>
                <a:cubicBezTo>
                  <a:pt x="-961" y="7038"/>
                  <a:pt x="-961" y="13558"/>
                  <a:pt x="2881" y="17579"/>
                </a:cubicBezTo>
                <a:cubicBezTo>
                  <a:pt x="6724" y="21600"/>
                  <a:pt x="12954" y="21600"/>
                  <a:pt x="16797" y="17579"/>
                </a:cubicBezTo>
                <a:cubicBezTo>
                  <a:pt x="20639" y="13558"/>
                  <a:pt x="20639" y="7038"/>
                  <a:pt x="16797" y="3016"/>
                </a:cubicBezTo>
                <a:cubicBezTo>
                  <a:pt x="14875" y="1006"/>
                  <a:pt x="12356" y="0"/>
                  <a:pt x="9838" y="0"/>
                </a:cubicBezTo>
                <a:close/>
              </a:path>
            </a:pathLst>
          </a:custGeom>
          <a:ln w="12700"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</p:spPr>
      </p:pic>
      <p:sp>
        <p:nvSpPr>
          <p:cNvPr id="323" name="Rechteck 38"/>
          <p:cNvSpPr txBox="1"/>
          <p:nvPr/>
        </p:nvSpPr>
        <p:spPr>
          <a:xfrm>
            <a:off x="4526383" y="5136016"/>
            <a:ext cx="5112506" cy="2561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Joana Racine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pc="44" sz="22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+ 41 78 319 14 04</a:t>
            </a:r>
            <a:br/>
            <a:r>
              <a:t>joana.racine@sumbiosis.com</a:t>
            </a:r>
            <a:br/>
            <a:r>
              <a:t>St. Gallen, Schweiz</a:t>
            </a:r>
            <a:br/>
            <a:r>
              <a:t>Sumbiosis.com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26" name="Zielsetzungen des Projektes"/>
          <p:cNvSpPr txBox="1"/>
          <p:nvPr/>
        </p:nvSpPr>
        <p:spPr>
          <a:xfrm>
            <a:off x="763758" y="608879"/>
            <a:ext cx="10024924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Zielsetzungen des Projektes</a:t>
            </a:r>
          </a:p>
        </p:txBody>
      </p:sp>
      <p:sp>
        <p:nvSpPr>
          <p:cNvPr id="327" name="Sicherheit der Anlagen durch Reduktion der (menschlichen) Fehler…"/>
          <p:cNvSpPr txBox="1"/>
          <p:nvPr/>
        </p:nvSpPr>
        <p:spPr>
          <a:xfrm>
            <a:off x="4520403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Sicherheit der Anlagen durch Reduktion der (menschlichen) Fehler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Start einer bewussten Qualitätsoffensive durch die Mitarbeiter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Zusammenarbeit in den Bereichen und zwischen Führung und Mitarbeitern festigen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Beteiligung aller Mitarbeiter sicherstellen, alle „mitnehmen“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sp>
        <p:nvSpPr>
          <p:cNvPr id="328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329" name="Fehler aktiv vermeiden und  Qualitätsbewusstsein schärfen"/>
          <p:cNvSpPr txBox="1"/>
          <p:nvPr/>
        </p:nvSpPr>
        <p:spPr>
          <a:xfrm>
            <a:off x="5050004" y="5859788"/>
            <a:ext cx="5710023" cy="993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Fehler aktiv vermeiden und </a:t>
            </a:r>
            <a:br/>
            <a:r>
              <a:t>Qualitätsbewusstsein schärfen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2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Zielsetzungen des  Projektes"/>
          <p:cNvSpPr txBox="1"/>
          <p:nvPr/>
        </p:nvSpPr>
        <p:spPr>
          <a:xfrm>
            <a:off x="763758" y="608879"/>
            <a:ext cx="6614440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pPr>
            <a:r>
              <a:t>Zielsetzungen des </a:t>
            </a:r>
            <a:br/>
            <a:r>
              <a:t>Projektes</a:t>
            </a:r>
          </a:p>
        </p:txBody>
      </p:sp>
      <p:sp>
        <p:nvSpPr>
          <p:cNvPr id="332" name="Sicherheit der Anlagen durch Reduktion der (menschlichen) Fehler…"/>
          <p:cNvSpPr txBox="1"/>
          <p:nvPr/>
        </p:nvSpPr>
        <p:spPr>
          <a:xfrm>
            <a:off x="763726" y="2459435"/>
            <a:ext cx="713501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Sicherheit der Anlagen durch Reduktion der (menschlichen) Fehler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Start einer bewussten Qualitätsoffensive durch die Mitarbeiter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Zusammenarbeit in den Bereichen und zwischen Führung und Mitarbeitern festigen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Beteiligung aller Mitarbeiter sicherstellen, alle „mitnehmen“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sp>
        <p:nvSpPr>
          <p:cNvPr id="333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334" name="Fehler aktiv vermeiden und  Qualitätsbewusstsein schärfen"/>
          <p:cNvSpPr txBox="1"/>
          <p:nvPr/>
        </p:nvSpPr>
        <p:spPr>
          <a:xfrm>
            <a:off x="1215967" y="6864036"/>
            <a:ext cx="5710023" cy="993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Fehler aktiv vermeiden und </a:t>
            </a:r>
            <a:br/>
            <a:r>
              <a:t>Qualitätsbewusstsein schärfen</a:t>
            </a:r>
          </a:p>
        </p:txBody>
      </p:sp>
      <p:pic>
        <p:nvPicPr>
          <p:cNvPr id="335" name="archery-2721785.jpg" descr="archery-2721785.jpg"/>
          <p:cNvPicPr>
            <a:picLocks noChangeAspect="1"/>
          </p:cNvPicPr>
          <p:nvPr/>
        </p:nvPicPr>
        <p:blipFill>
          <a:blip r:embed="rId3">
            <a:extLst/>
          </a:blip>
          <a:srcRect l="5491" t="0" r="35135" b="0"/>
          <a:stretch>
            <a:fillRect/>
          </a:stretch>
        </p:blipFill>
        <p:spPr>
          <a:xfrm>
            <a:off x="24967459" y="-1"/>
            <a:ext cx="9161550" cy="10287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6" name="mountain-6596074.jpg" descr="mountain-6596074.jpg"/>
          <p:cNvPicPr>
            <a:picLocks noChangeAspect="1"/>
          </p:cNvPicPr>
          <p:nvPr/>
        </p:nvPicPr>
        <p:blipFill>
          <a:blip r:embed="rId4">
            <a:extLst/>
          </a:blip>
          <a:srcRect l="19701" t="0" r="20706" b="0"/>
          <a:stretch>
            <a:fillRect/>
          </a:stretch>
        </p:blipFill>
        <p:spPr>
          <a:xfrm>
            <a:off x="9125920" y="0"/>
            <a:ext cx="9195359" cy="10287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34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39" name="Rechteck 3"/>
          <p:cNvSpPr/>
          <p:nvPr/>
        </p:nvSpPr>
        <p:spPr>
          <a:xfrm>
            <a:off x="14658021" y="-1709175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40" name="Rechteck 3"/>
          <p:cNvSpPr/>
          <p:nvPr/>
        </p:nvSpPr>
        <p:spPr>
          <a:xfrm>
            <a:off x="13268946" y="-1926736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41" name="Zielsetzungen des Projektes erfüllt?"/>
          <p:cNvSpPr txBox="1"/>
          <p:nvPr/>
        </p:nvSpPr>
        <p:spPr>
          <a:xfrm>
            <a:off x="763758" y="608879"/>
            <a:ext cx="13189891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Zielsetzungen des Projektes erfüllt? </a:t>
            </a:r>
          </a:p>
        </p:txBody>
      </p:sp>
      <p:sp>
        <p:nvSpPr>
          <p:cNvPr id="342" name="Sicherheit der Anlagen durch Reduktion der (menschlichen) Fehler…"/>
          <p:cNvSpPr txBox="1"/>
          <p:nvPr/>
        </p:nvSpPr>
        <p:spPr>
          <a:xfrm>
            <a:off x="892927" y="2447411"/>
            <a:ext cx="1686467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numCol="2" spcCol="843233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Sicherheit der Anlagen durch Reduktion der (menschlichen) Fehler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Start von Projekten, um Grauzonen zu vermeiden und direkte Ansprache zu vereinfachen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Fokus auf Zusammenarbeit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Prozesse für die Zukunft in Gang gesetzt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Klärung von Schnittstellen und Festlegung Aufgabenzuordnungen</a:t>
            </a:r>
            <a:br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Start einer bewussten Qualitätsoffensive durch die Mitarbeiter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Themen der Mitarbeiter aufgegriffen und abgearbeitet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Zusammenarbeit in den Bereichen und zwischen Führung und Mitarbeitern festigen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Mehr Gelegenheiten für Gespräche sind noch zu schaffen</a:t>
            </a:r>
            <a:br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Beteiligung aller Mitarbeiter sicherstellen, alle „mitnehmen“</a:t>
            </a:r>
          </a:p>
          <a:p>
            <a:pPr lvl="1" marL="1016000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Mehr Mitarbeiter einbinden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pc="44" sz="2200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</a:p>
        </p:txBody>
      </p:sp>
      <p:sp>
        <p:nvSpPr>
          <p:cNvPr id="343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344" name="Fehler aktiv vermeiden und  Qualitätsbewusstsein schärfen"/>
          <p:cNvSpPr txBox="1"/>
          <p:nvPr/>
        </p:nvSpPr>
        <p:spPr>
          <a:xfrm>
            <a:off x="9691231" y="6521102"/>
            <a:ext cx="5710023" cy="993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500"/>
              </a:lnSpc>
              <a:defRPr spc="64" sz="32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t>Fehler aktiv vermeiden und </a:t>
            </a:r>
            <a:br/>
            <a:r>
              <a:t>Qualitätsbewusstsein schärfen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44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Bild" descr="Bild"/>
          <p:cNvPicPr>
            <a:picLocks noChangeAspect="1"/>
          </p:cNvPicPr>
          <p:nvPr/>
        </p:nvPicPr>
        <p:blipFill>
          <a:blip r:embed="rId2">
            <a:extLst/>
          </a:blip>
          <a:srcRect l="16402" t="10666" r="14886" b="29955"/>
          <a:stretch>
            <a:fillRect/>
          </a:stretch>
        </p:blipFill>
        <p:spPr>
          <a:xfrm>
            <a:off x="-54425" y="-23298"/>
            <a:ext cx="18396850" cy="1033359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49" name="Gruppieren"/>
          <p:cNvGrpSpPr/>
          <p:nvPr/>
        </p:nvGrpSpPr>
        <p:grpSpPr>
          <a:xfrm>
            <a:off x="19540509" y="-174827"/>
            <a:ext cx="18291632" cy="10346268"/>
            <a:chOff x="0" y="0"/>
            <a:chExt cx="18291630" cy="10346266"/>
          </a:xfrm>
        </p:grpSpPr>
        <p:pic>
          <p:nvPicPr>
            <p:cNvPr id="347" name="post-it-1079361.jpg" descr="post-it-1079361.jpg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878" t="2141" r="121" b="14274"/>
            <a:stretch>
              <a:fillRect/>
            </a:stretch>
          </p:blipFill>
          <p:spPr>
            <a:xfrm>
              <a:off x="9069" y="34262"/>
              <a:ext cx="18282562" cy="102904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48" name="Rechteck"/>
            <p:cNvSpPr/>
            <p:nvPr/>
          </p:nvSpPr>
          <p:spPr>
            <a:xfrm>
              <a:off x="0" y="0"/>
              <a:ext cx="18288000" cy="10346267"/>
            </a:xfrm>
            <a:prstGeom prst="rect">
              <a:avLst/>
            </a:prstGeom>
            <a:solidFill>
              <a:srgbClr val="000000">
                <a:alpha val="64096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pc="39" sz="2000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</a:p>
          </p:txBody>
        </p:sp>
      </p:grpSp>
      <p:sp>
        <p:nvSpPr>
          <p:cNvPr id="350" name="Was steht noch an?"/>
          <p:cNvSpPr txBox="1"/>
          <p:nvPr/>
        </p:nvSpPr>
        <p:spPr>
          <a:xfrm>
            <a:off x="763758" y="608879"/>
            <a:ext cx="6897676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cap="all" spc="53" sz="54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Was steht noch an?</a:t>
            </a:r>
          </a:p>
        </p:txBody>
      </p:sp>
      <p:sp>
        <p:nvSpPr>
          <p:cNvPr id="351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6 // Online-Events // Sumbiosis.com</a:t>
            </a:r>
          </a:p>
        </p:txBody>
      </p:sp>
      <p:sp>
        <p:nvSpPr>
          <p:cNvPr id="352" name="Rückmeldung der Mannschaft zu den Umsetzungsgesprächen in den konkreten vereinbarten Projekten"/>
          <p:cNvSpPr/>
          <p:nvPr/>
        </p:nvSpPr>
        <p:spPr>
          <a:xfrm>
            <a:off x="4669719" y="1923169"/>
            <a:ext cx="4228307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4894" y="16100"/>
                </a:lnTo>
                <a:lnTo>
                  <a:pt x="4489" y="21600"/>
                </a:lnTo>
                <a:lnTo>
                  <a:pt x="12098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9A5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44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Rückmeldung der Mannschaft zu den Umsetzungsgesprächen in den konkreten vereinbarten Projekten</a:t>
            </a:r>
          </a:p>
        </p:txBody>
      </p:sp>
      <p:sp>
        <p:nvSpPr>
          <p:cNvPr id="353" name="Wie bekommen wir die Umsetzungen zu allen Mitarbeitern?"/>
          <p:cNvSpPr/>
          <p:nvPr/>
        </p:nvSpPr>
        <p:spPr>
          <a:xfrm>
            <a:off x="9358550" y="2491840"/>
            <a:ext cx="3713957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3F64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pc="44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Wie bekommen wir die Umsetzungen zu allen Mitarbeitern?</a:t>
            </a:r>
          </a:p>
        </p:txBody>
      </p:sp>
      <p:sp>
        <p:nvSpPr>
          <p:cNvPr id="354" name="Niedrigschwellige Gesprächsgelegenheiten schaffen („Cafe-Ecke“), um regelmäßige Kommunikation und direkte Ansprache zu ermöglichen"/>
          <p:cNvSpPr/>
          <p:nvPr/>
        </p:nvSpPr>
        <p:spPr>
          <a:xfrm>
            <a:off x="1083950" y="4966193"/>
            <a:ext cx="5547520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4571" y="16100"/>
                </a:lnTo>
                <a:lnTo>
                  <a:pt x="3421" y="21600"/>
                </a:lnTo>
                <a:lnTo>
                  <a:pt x="12090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3F64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44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Niedrigschwellige Gesprächsgelegenheiten schaffen („Cafe-Ecke“), um regelmäßige Kommunikation und direkte Ansprache zu ermöglichen</a:t>
            </a:r>
          </a:p>
        </p:txBody>
      </p:sp>
      <p:sp>
        <p:nvSpPr>
          <p:cNvPr id="355" name="Eigene interne Qualitäts-Gespräche – weitestgehend ohne externe Unterstützung - etablieren"/>
          <p:cNvSpPr/>
          <p:nvPr/>
        </p:nvSpPr>
        <p:spPr>
          <a:xfrm>
            <a:off x="7287021" y="6701413"/>
            <a:ext cx="3713958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B6AD43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44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Eigene interne Qualitäts-Gespräche – weitestgehend ohne externe Unterstützung - etablieren</a:t>
            </a:r>
          </a:p>
        </p:txBody>
      </p:sp>
      <p:sp>
        <p:nvSpPr>
          <p:cNvPr id="356" name="Klare Auflistung von (zusätzlichem) Ressourcenbedarf, um Projekte ggfs. zu beschleunigen/ priorisiert voranzubringen"/>
          <p:cNvSpPr/>
          <p:nvPr/>
        </p:nvSpPr>
        <p:spPr>
          <a:xfrm>
            <a:off x="11967820" y="5353374"/>
            <a:ext cx="5006976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6100"/>
                </a:lnTo>
                <a:lnTo>
                  <a:pt x="4700" y="16100"/>
                </a:lnTo>
                <a:lnTo>
                  <a:pt x="3791" y="21600"/>
                </a:lnTo>
                <a:lnTo>
                  <a:pt x="1204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  <a:effectLst>
            <a:outerShdw sx="100000" sy="100000" kx="0" ky="0" algn="b" rotWithShape="0" blurRad="330200" dist="250459" dir="2990663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pc="44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pPr/>
            <a:r>
              <a:t>Klare Auflistung von (zusätzlichem) Ressourcenbedarf, um Projekte ggfs. zu beschleunigen/ priorisiert voranzubringen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3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3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3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Class="entr" nodeType="afterEffect" presetSubtype="0" presetID="1" grpId="4" fill="hold">
                                  <p:stCondLst>
                                    <p:cond delay="3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Class="entr" nodeType="afterEffect" presetSubtype="0" presetID="1" grpId="5" fill="hold">
                                  <p:stCondLst>
                                    <p:cond delay="3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54" grpId="3"/>
      <p:bldP build="whole" bldLvl="1" animBg="1" rev="0" advAuto="0" spid="356" grpId="4"/>
      <p:bldP build="whole" bldLvl="1" animBg="1" rev="0" advAuto="0" spid="355" grpId="5"/>
      <p:bldP build="whole" bldLvl="1" animBg="1" rev="0" advAuto="0" spid="352" grpId="1"/>
      <p:bldP build="whole" bldLvl="1" animBg="1" rev="0" advAuto="0" spid="353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SUM-Logo_CMYK-35mm.pdf" descr="SUM-Logo_CMYK-35mm.pdf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4360807" y="279002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59" name="Rechteck 3"/>
          <p:cNvSpPr/>
          <p:nvPr/>
        </p:nvSpPr>
        <p:spPr>
          <a:xfrm>
            <a:off x="8773973" y="1676001"/>
            <a:ext cx="1159325" cy="1206220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0" name="Rechteck 3"/>
          <p:cNvSpPr/>
          <p:nvPr/>
        </p:nvSpPr>
        <p:spPr>
          <a:xfrm>
            <a:off x="7573815" y="1676001"/>
            <a:ext cx="1159325" cy="1206220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1" name="Rechteck 3"/>
          <p:cNvSpPr/>
          <p:nvPr/>
        </p:nvSpPr>
        <p:spPr>
          <a:xfrm>
            <a:off x="6373656" y="1676001"/>
            <a:ext cx="1159325" cy="1206220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2" name="Rechteck 3"/>
          <p:cNvSpPr/>
          <p:nvPr/>
        </p:nvSpPr>
        <p:spPr>
          <a:xfrm>
            <a:off x="5173497" y="1676001"/>
            <a:ext cx="1159325" cy="1206220"/>
          </a:xfrm>
          <a:prstGeom prst="rect">
            <a:avLst/>
          </a:prstGeom>
          <a:solidFill>
            <a:srgbClr val="003F6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3" name="Rechteck 3"/>
          <p:cNvSpPr/>
          <p:nvPr/>
        </p:nvSpPr>
        <p:spPr>
          <a:xfrm>
            <a:off x="3973339" y="1676001"/>
            <a:ext cx="1159325" cy="1206220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4" name="Rechteck 3"/>
          <p:cNvSpPr/>
          <p:nvPr/>
        </p:nvSpPr>
        <p:spPr>
          <a:xfrm>
            <a:off x="7573815" y="2928569"/>
            <a:ext cx="1159325" cy="1206220"/>
          </a:xfrm>
          <a:prstGeom prst="rect">
            <a:avLst/>
          </a:prstGeom>
          <a:solidFill>
            <a:srgbClr val="F8E71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5" name="Rechteck 3"/>
          <p:cNvSpPr/>
          <p:nvPr/>
        </p:nvSpPr>
        <p:spPr>
          <a:xfrm>
            <a:off x="8773973" y="2928569"/>
            <a:ext cx="1159325" cy="1206220"/>
          </a:xfrm>
          <a:prstGeom prst="rect">
            <a:avLst/>
          </a:prstGeom>
          <a:solidFill>
            <a:srgbClr val="FDF88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6" name="Rechteck 3"/>
          <p:cNvSpPr/>
          <p:nvPr/>
        </p:nvSpPr>
        <p:spPr>
          <a:xfrm>
            <a:off x="6373656" y="2928569"/>
            <a:ext cx="1159325" cy="1206220"/>
          </a:xfrm>
          <a:prstGeom prst="rect">
            <a:avLst/>
          </a:prstGeom>
          <a:solidFill>
            <a:srgbClr val="E0D0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7" name="Rechteck 3"/>
          <p:cNvSpPr/>
          <p:nvPr/>
        </p:nvSpPr>
        <p:spPr>
          <a:xfrm>
            <a:off x="5173497" y="2928569"/>
            <a:ext cx="1159325" cy="1206220"/>
          </a:xfrm>
          <a:prstGeom prst="rect">
            <a:avLst/>
          </a:prstGeom>
          <a:solidFill>
            <a:srgbClr val="B6AD4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8" name="Rechteck 3"/>
          <p:cNvSpPr/>
          <p:nvPr/>
        </p:nvSpPr>
        <p:spPr>
          <a:xfrm>
            <a:off x="3973339" y="2928569"/>
            <a:ext cx="1159325" cy="1206220"/>
          </a:xfrm>
          <a:prstGeom prst="rect">
            <a:avLst/>
          </a:prstGeom>
          <a:solidFill>
            <a:srgbClr val="958A2A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69" name="Rechteck 3"/>
          <p:cNvSpPr/>
          <p:nvPr/>
        </p:nvSpPr>
        <p:spPr>
          <a:xfrm>
            <a:off x="3973339" y="4181137"/>
            <a:ext cx="1159325" cy="1206219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0" name="Rechteck 3"/>
          <p:cNvSpPr/>
          <p:nvPr/>
        </p:nvSpPr>
        <p:spPr>
          <a:xfrm>
            <a:off x="5173497" y="4181137"/>
            <a:ext cx="1159325" cy="1206219"/>
          </a:xfrm>
          <a:prstGeom prst="rect">
            <a:avLst/>
          </a:prstGeom>
          <a:solidFill>
            <a:srgbClr val="55505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1" name="Rechteck 3"/>
          <p:cNvSpPr/>
          <p:nvPr/>
        </p:nvSpPr>
        <p:spPr>
          <a:xfrm>
            <a:off x="6373656" y="4181137"/>
            <a:ext cx="1159325" cy="1206219"/>
          </a:xfrm>
          <a:prstGeom prst="rect">
            <a:avLst/>
          </a:prstGeom>
          <a:solidFill>
            <a:srgbClr val="86828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2" name="Rechteck 3"/>
          <p:cNvSpPr/>
          <p:nvPr/>
        </p:nvSpPr>
        <p:spPr>
          <a:xfrm>
            <a:off x="7573374" y="4181137"/>
            <a:ext cx="1159326" cy="1206219"/>
          </a:xfrm>
          <a:prstGeom prst="rect">
            <a:avLst/>
          </a:prstGeom>
          <a:solidFill>
            <a:srgbClr val="C3BBB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3" name="Rechteck 3"/>
          <p:cNvSpPr/>
          <p:nvPr/>
        </p:nvSpPr>
        <p:spPr>
          <a:xfrm>
            <a:off x="8773973" y="4181137"/>
            <a:ext cx="1159325" cy="1206219"/>
          </a:xfrm>
          <a:prstGeom prst="rect">
            <a:avLst/>
          </a:prstGeom>
          <a:solidFill>
            <a:srgbClr val="F4F4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4" name="Rechteck 3"/>
          <p:cNvSpPr/>
          <p:nvPr/>
        </p:nvSpPr>
        <p:spPr>
          <a:xfrm>
            <a:off x="3973373" y="6098837"/>
            <a:ext cx="1159325" cy="1206219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5" name="Rechteck 3"/>
          <p:cNvSpPr/>
          <p:nvPr/>
        </p:nvSpPr>
        <p:spPr>
          <a:xfrm>
            <a:off x="5243373" y="6098837"/>
            <a:ext cx="1159325" cy="1206219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379" name="Gruppieren"/>
          <p:cNvGrpSpPr/>
          <p:nvPr/>
        </p:nvGrpSpPr>
        <p:grpSpPr>
          <a:xfrm>
            <a:off x="4541207" y="7888054"/>
            <a:ext cx="6791385" cy="2622157"/>
            <a:chOff x="0" y="0"/>
            <a:chExt cx="6791384" cy="2622156"/>
          </a:xfrm>
        </p:grpSpPr>
        <p:sp>
          <p:nvSpPr>
            <p:cNvPr id="376" name="Kreis"/>
            <p:cNvSpPr/>
            <p:nvPr/>
          </p:nvSpPr>
          <p:spPr>
            <a:xfrm>
              <a:off x="0" y="0"/>
              <a:ext cx="2622157" cy="2622157"/>
            </a:xfrm>
            <a:prstGeom prst="ellipse">
              <a:avLst/>
            </a:prstGeom>
            <a:solidFill>
              <a:srgbClr val="005484">
                <a:alpha val="7284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77" name="Kreis"/>
            <p:cNvSpPr/>
            <p:nvPr/>
          </p:nvSpPr>
          <p:spPr>
            <a:xfrm>
              <a:off x="2071503" y="0"/>
              <a:ext cx="2622157" cy="2622157"/>
            </a:xfrm>
            <a:prstGeom prst="ellipse">
              <a:avLst/>
            </a:prstGeom>
            <a:solidFill>
              <a:srgbClr val="E0D038">
                <a:alpha val="7284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78" name="Kreis"/>
            <p:cNvSpPr/>
            <p:nvPr/>
          </p:nvSpPr>
          <p:spPr>
            <a:xfrm>
              <a:off x="4169228" y="0"/>
              <a:ext cx="2622157" cy="2622157"/>
            </a:xfrm>
            <a:prstGeom prst="ellipse">
              <a:avLst/>
            </a:prstGeom>
            <a:solidFill>
              <a:srgbClr val="C3BBBB">
                <a:alpha val="7284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graphicFrame>
        <p:nvGraphicFramePr>
          <p:cNvPr id="380" name="2D-Donutdiagramm"/>
          <p:cNvGraphicFramePr/>
          <p:nvPr/>
        </p:nvGraphicFramePr>
        <p:xfrm>
          <a:off x="10404394" y="2041837"/>
          <a:ext cx="7405098" cy="7405098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381" name="1.…"/>
          <p:cNvSpPr/>
          <p:nvPr/>
        </p:nvSpPr>
        <p:spPr>
          <a:xfrm>
            <a:off x="9367349" y="3998855"/>
            <a:ext cx="2850183" cy="3083583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1.</a:t>
            </a:r>
          </a:p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Selbsteinschätzung</a:t>
            </a:r>
          </a:p>
        </p:txBody>
      </p:sp>
      <p:sp>
        <p:nvSpPr>
          <p:cNvPr id="382" name="1.…"/>
          <p:cNvSpPr/>
          <p:nvPr/>
        </p:nvSpPr>
        <p:spPr>
          <a:xfrm>
            <a:off x="12478864" y="3998855"/>
            <a:ext cx="2850184" cy="3083583"/>
          </a:xfrm>
          <a:prstGeom prst="rect">
            <a:avLst/>
          </a:prstGeom>
          <a:solidFill>
            <a:srgbClr val="B6AD4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1.</a:t>
            </a:r>
          </a:p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Selbsteinschätzung</a:t>
            </a:r>
          </a:p>
        </p:txBody>
      </p:sp>
      <p:sp>
        <p:nvSpPr>
          <p:cNvPr id="383" name="1.…"/>
          <p:cNvSpPr/>
          <p:nvPr/>
        </p:nvSpPr>
        <p:spPr>
          <a:xfrm>
            <a:off x="15590380" y="3998855"/>
            <a:ext cx="2850183" cy="3083583"/>
          </a:xfrm>
          <a:prstGeom prst="rect">
            <a:avLst/>
          </a:prstGeom>
          <a:solidFill>
            <a:srgbClr val="55505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1.</a:t>
            </a:r>
          </a:p>
          <a:p>
            <a:pPr algn="ctr">
              <a:lnSpc>
                <a:spcPts val="2800"/>
              </a:lnSpc>
              <a:defRPr spc="39" sz="2000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Selbsteinschätzung</a:t>
            </a:r>
          </a:p>
        </p:txBody>
      </p:sp>
      <p:graphicFrame>
        <p:nvGraphicFramePr>
          <p:cNvPr id="384" name="2D-Kreisdiagramm"/>
          <p:cNvGraphicFramePr/>
          <p:nvPr/>
        </p:nvGraphicFramePr>
        <p:xfrm>
          <a:off x="15046978" y="410720"/>
          <a:ext cx="2753796" cy="2753796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4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Myriad Pro Semibold"/>
        <a:ea typeface="Myriad Pro Semibold"/>
        <a:cs typeface="Myriad Pro Semibold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69A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ts val="28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39" strike="noStrike" sz="2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Myriad Pro Semibold"/>
        <a:ea typeface="Myriad Pro Semibold"/>
        <a:cs typeface="Myriad Pro Semibold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69A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ts val="28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39" strike="noStrike" sz="2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